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9" r:id="rId15"/>
    <p:sldId id="269" r:id="rId16"/>
    <p:sldId id="270" r:id="rId17"/>
    <p:sldId id="271" r:id="rId18"/>
    <p:sldId id="272" r:id="rId19"/>
    <p:sldId id="288" r:id="rId20"/>
    <p:sldId id="273" r:id="rId21"/>
    <p:sldId id="274" r:id="rId22"/>
    <p:sldId id="275" r:id="rId23"/>
    <p:sldId id="276" r:id="rId24"/>
    <p:sldId id="277" r:id="rId25"/>
    <p:sldId id="290" r:id="rId26"/>
    <p:sldId id="278" r:id="rId27"/>
    <p:sldId id="279" r:id="rId28"/>
    <p:sldId id="280" r:id="rId29"/>
    <p:sldId id="281" r:id="rId30"/>
    <p:sldId id="287" r:id="rId31"/>
    <p:sldId id="282" r:id="rId32"/>
    <p:sldId id="283" r:id="rId33"/>
    <p:sldId id="284" r:id="rId34"/>
    <p:sldId id="285" r:id="rId35"/>
    <p:sldId id="286"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252"/>
  </p:normalViewPr>
  <p:slideViewPr>
    <p:cSldViewPr snapToGrid="0">
      <p:cViewPr varScale="1">
        <p:scale>
          <a:sx n="133" d="100"/>
          <a:sy n="133" d="100"/>
        </p:scale>
        <p:origin x="376"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38fc1e5800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338fc1e5800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3947c5f6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8" name="Google Shape;148;g33947c5f68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2d53e224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-because of autocratic adv, the same change in both factors may benefit autocracy more for countries with otherwise similar baselines; thanks to “autocratic advantages,” the</a:t>
            </a:r>
          </a:p>
          <a:p>
            <a:pPr marL="0" lvl="0" indent="0" algn="l" rtl="0">
              <a:spcBef>
                <a:spcPts val="0"/>
              </a:spcBef>
              <a:spcAft>
                <a:spcPts val="0"/>
              </a:spcAft>
              <a:buNone/>
            </a:pPr>
            <a:r>
              <a:rPr lang="en-US" dirty="0"/>
              <a:t>more autocratic state can posses more discretionary power to </a:t>
            </a:r>
            <a:r>
              <a:rPr lang="en-US" dirty="0" err="1"/>
              <a:t>surpress</a:t>
            </a:r>
            <a:r>
              <a:rPr lang="en-US" dirty="0"/>
              <a:t> labor and environmental interests, manipulate capital account and exchange rate, tilt resources from welfare to production, or sign favorable deals with foreign firms.</a:t>
            </a:r>
          </a:p>
          <a:p>
            <a:pPr marL="0" lvl="0" indent="0" algn="l" rtl="0">
              <a:spcBef>
                <a:spcPts val="0"/>
              </a:spcBef>
              <a:spcAft>
                <a:spcPts val="0"/>
              </a:spcAft>
              <a:buNone/>
            </a:pPr>
            <a:r>
              <a:rPr lang="en-US" dirty="0"/>
              <a:t>-However, this is not without scope condition. </a:t>
            </a:r>
          </a:p>
          <a:p>
            <a:pPr marL="0" lvl="0" indent="0" algn="l" rtl="0">
              <a:spcBef>
                <a:spcPts val="0"/>
              </a:spcBef>
              <a:spcAft>
                <a:spcPts val="0"/>
              </a:spcAft>
              <a:buNone/>
            </a:pPr>
            <a:r>
              <a:rPr lang="en-US" dirty="0"/>
              <a:t>-e.g., for two otherwise similar autocracy and democracy, if their </a:t>
            </a:r>
            <a:r>
              <a:rPr lang="en-US" dirty="0" err="1"/>
              <a:t>inst</a:t>
            </a:r>
            <a:r>
              <a:rPr lang="en-US" dirty="0"/>
              <a:t> is too low, then autocratic adv in joining the WTO may diminish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76" name="Google Shape;176;g32d53e224d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38fc1e5800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essence, “engaged reformers” adopted liberal economic institutions and were incorporated into the most significant liberal trade regime, while “embedding” authoritarian institutions into economic liberalization.</a:t>
            </a:r>
          </a:p>
          <a:p>
            <a:pPr marL="0" lvl="0" indent="0" algn="l" rtl="0">
              <a:spcBef>
                <a:spcPts val="0"/>
              </a:spcBef>
              <a:spcAft>
                <a:spcPts val="0"/>
              </a:spcAft>
              <a:buNone/>
            </a:pPr>
            <a:endParaRPr dirty="0"/>
          </a:p>
        </p:txBody>
      </p:sp>
      <p:sp>
        <p:nvSpPr>
          <p:cNvPr id="183" name="Google Shape;183;g338fc1e5800_0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2d53e224d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0" name="Google Shape;190;g32d53e224d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“trade and economic endeavour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a:br>
            <a:br>
              <a:rPr lang="en-US"/>
            </a:br>
            <a:r>
              <a:rPr lang="en-US"/>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dcc1a2d96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 and economic </a:t>
            </a:r>
            <a:r>
              <a:rPr lang="en-US" dirty="0" err="1"/>
              <a:t>endeavour</a:t>
            </a:r>
            <a:r>
              <a:rPr lang="en-US" dirty="0"/>
              <a:t>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dirty="0"/>
            </a:br>
            <a:br>
              <a:rPr lang="en-US" dirty="0"/>
            </a:br>
            <a:r>
              <a:rPr lang="en-US" dirty="0"/>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dirty="0"/>
          </a:p>
        </p:txBody>
      </p:sp>
      <p:sp>
        <p:nvSpPr>
          <p:cNvPr id="88" name="Google Shape;88;g2dcc1a2d96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38fc1e5800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not simply state capacity or reckless interventions as often critiqued, but emphasizing government autonomy to drive industrialization (echoing structural transformation theory (Lewis 1954)) and state-market synergy in collaboration with the private sector such as pushing for reforms and </a:t>
            </a:r>
            <a:r>
              <a:rPr lang="en-US" dirty="0" err="1"/>
              <a:t>solv</a:t>
            </a:r>
            <a:r>
              <a:rPr lang="en-US" dirty="0"/>
              <a:t>- </a:t>
            </a:r>
            <a:r>
              <a:rPr lang="en-US" dirty="0" err="1"/>
              <a:t>ing</a:t>
            </a:r>
            <a:r>
              <a:rPr lang="en-US" dirty="0"/>
              <a:t> market failure.</a:t>
            </a:r>
            <a:endParaRPr dirty="0"/>
          </a:p>
        </p:txBody>
      </p:sp>
      <p:sp>
        <p:nvSpPr>
          <p:cNvPr id="120" name="Google Shape;120;g338fc1e5800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1217275" y="1327600"/>
            <a:ext cx="6662100"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a:solidFill>
                  <a:schemeClr val="dk1"/>
                </a:solidFill>
              </a:rPr>
              <a:t>Globalization Origins of Autocratic Rise</a:t>
            </a:r>
            <a:r>
              <a:rPr lang="en-US" sz="2700" b="1">
                <a:solidFill>
                  <a:schemeClr val="dk1"/>
                </a:solidFill>
              </a:rPr>
              <a:t> </a:t>
            </a:r>
            <a:endParaRPr sz="2700" b="1">
              <a:solidFill>
                <a:schemeClr val="dk1"/>
              </a:solidFill>
            </a:endParaRPr>
          </a:p>
          <a:p>
            <a:pPr marL="0" marR="0" lvl="0" indent="0" algn="l" rtl="0">
              <a:lnSpc>
                <a:spcPct val="90000"/>
              </a:lnSpc>
              <a:spcBef>
                <a:spcPts val="0"/>
              </a:spcBef>
              <a:spcAft>
                <a:spcPts val="0"/>
              </a:spcAft>
              <a:buNone/>
            </a:pPr>
            <a:endParaRPr sz="2700" b="1">
              <a:solidFill>
                <a:schemeClr val="dk1"/>
              </a:solidFill>
            </a:endParaRPr>
          </a:p>
          <a:p>
            <a:pPr marL="0" marR="0" lvl="0" indent="0" algn="l" rtl="0">
              <a:lnSpc>
                <a:spcPct val="90000"/>
              </a:lnSpc>
              <a:spcBef>
                <a:spcPts val="0"/>
              </a:spcBef>
              <a:spcAft>
                <a:spcPts val="0"/>
              </a:spcAft>
              <a:buNone/>
            </a:pPr>
            <a:r>
              <a:rPr lang="en-US" sz="2100" b="1">
                <a:solidFill>
                  <a:schemeClr val="dk1"/>
                </a:solidFill>
              </a:rPr>
              <a:t>    </a:t>
            </a:r>
            <a:endParaRPr sz="2400" b="1">
              <a:solidFill>
                <a:schemeClr val="dk1"/>
              </a:solidFill>
            </a:endParaRPr>
          </a:p>
        </p:txBody>
      </p:sp>
      <p:sp>
        <p:nvSpPr>
          <p:cNvPr id="56" name="Google Shape;56;p13"/>
          <p:cNvSpPr txBox="1"/>
          <p:nvPr/>
        </p:nvSpPr>
        <p:spPr>
          <a:xfrm>
            <a:off x="3202648" y="3368500"/>
            <a:ext cx="3096600" cy="57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504"/>
              </a:spcBef>
              <a:spcAft>
                <a:spcPts val="0"/>
              </a:spcAft>
              <a:buNone/>
            </a:pPr>
            <a:r>
              <a:rPr lang="en-US" sz="1512" b="1" i="0" u="none" strike="noStrike" cap="none">
                <a:solidFill>
                  <a:schemeClr val="dk1"/>
                </a:solidFill>
                <a:latin typeface="Arial"/>
                <a:ea typeface="Arial"/>
                <a:cs typeface="Arial"/>
                <a:sym typeface="Arial"/>
              </a:rPr>
              <a:t>George Yean</a:t>
            </a:r>
            <a:endParaRPr sz="1512" b="1">
              <a:solidFill>
                <a:schemeClr val="dk1"/>
              </a:solidFill>
            </a:endParaRPr>
          </a:p>
          <a:p>
            <a:pPr marL="0" marR="0" lvl="0" indent="0" algn="l" rtl="0">
              <a:lnSpc>
                <a:spcPct val="100000"/>
              </a:lnSpc>
              <a:spcBef>
                <a:spcPts val="504"/>
              </a:spcBef>
              <a:spcAft>
                <a:spcPts val="0"/>
              </a:spcAft>
              <a:buNone/>
            </a:pPr>
            <a:r>
              <a:rPr lang="en-US" sz="1200" b="1">
                <a:solidFill>
                  <a:schemeClr val="dk1"/>
                </a:solidFill>
              </a:rPr>
              <a:t>Department of Government</a:t>
            </a:r>
            <a:endParaRPr sz="1200" b="1">
              <a:solidFill>
                <a:schemeClr val="dk1"/>
              </a:solidFill>
            </a:endParaRPr>
          </a:p>
        </p:txBody>
      </p:sp>
      <p:sp>
        <p:nvSpPr>
          <p:cNvPr id="57" name="Google Shape;57;p13"/>
          <p:cNvSpPr txBox="1"/>
          <p:nvPr/>
        </p:nvSpPr>
        <p:spPr>
          <a:xfrm>
            <a:off x="1240950"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a:solidFill>
                  <a:schemeClr val="dk1"/>
                </a:solidFill>
              </a:rPr>
              <a:t>Engaged Reformers, Autocratic Advantages, and the Post-Cold War Reversal</a:t>
            </a:r>
            <a:endParaRPr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2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43" name="Google Shape;143;p2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Autocratic Advantage? Quotes… </a:t>
            </a:r>
            <a:endParaRPr sz="2400" b="1" i="0" u="none" strike="noStrike" cap="none">
              <a:solidFill>
                <a:schemeClr val="lt1"/>
              </a:solidFill>
            </a:endParaRPr>
          </a:p>
        </p:txBody>
      </p:sp>
      <p:pic>
        <p:nvPicPr>
          <p:cNvPr id="144" name="Google Shape;144;p22"/>
          <p:cNvPicPr preferRelativeResize="0"/>
          <p:nvPr/>
        </p:nvPicPr>
        <p:blipFill>
          <a:blip r:embed="rId3">
            <a:alphaModFix/>
          </a:blip>
          <a:stretch>
            <a:fillRect/>
          </a:stretch>
        </p:blipFill>
        <p:spPr>
          <a:xfrm>
            <a:off x="632575" y="1348050"/>
            <a:ext cx="6594376" cy="937225"/>
          </a:xfrm>
          <a:prstGeom prst="rect">
            <a:avLst/>
          </a:prstGeom>
          <a:noFill/>
          <a:ln>
            <a:noFill/>
          </a:ln>
        </p:spPr>
      </p:pic>
      <p:pic>
        <p:nvPicPr>
          <p:cNvPr id="145" name="Google Shape;145;p22"/>
          <p:cNvPicPr preferRelativeResize="0"/>
          <p:nvPr/>
        </p:nvPicPr>
        <p:blipFill>
          <a:blip r:embed="rId4">
            <a:alphaModFix/>
          </a:blip>
          <a:stretch>
            <a:fillRect/>
          </a:stretch>
        </p:blipFill>
        <p:spPr>
          <a:xfrm>
            <a:off x="632575" y="2902875"/>
            <a:ext cx="6496699" cy="149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2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1" name="Google Shape;151;p2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Examples …</a:t>
            </a:r>
            <a:endParaRPr sz="2400" b="1" dirty="0">
              <a:solidFill>
                <a:schemeClr val="lt1"/>
              </a:solidFill>
            </a:endParaRPr>
          </a:p>
        </p:txBody>
      </p:sp>
      <p:sp>
        <p:nvSpPr>
          <p:cNvPr id="152" name="Google Shape;152;p23"/>
          <p:cNvSpPr txBox="1"/>
          <p:nvPr/>
        </p:nvSpPr>
        <p:spPr>
          <a:xfrm>
            <a:off x="325874" y="1514875"/>
            <a:ext cx="8408099" cy="307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dk1"/>
                </a:solidFill>
              </a:rPr>
              <a:t>Autocracy</a:t>
            </a:r>
            <a:r>
              <a:rPr lang="en-US" dirty="0">
                <a:solidFill>
                  <a:schemeClr val="dk1"/>
                </a:solidFill>
              </a:rPr>
              <a:t>: </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Asian dragons/tigers:</a:t>
            </a:r>
            <a:r>
              <a:rPr lang="en-US" dirty="0">
                <a:solidFill>
                  <a:schemeClr val="dk1"/>
                </a:solidFill>
              </a:rPr>
              <a:t> Korea, Taiwan, Malaysia, Singapore, China, Hong Kong, Vietnam…</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Gulf states</a:t>
            </a:r>
            <a:r>
              <a:rPr lang="en-US" dirty="0">
                <a:solidFill>
                  <a:schemeClr val="dk1"/>
                </a:solidFill>
              </a:rPr>
              <a:t>: UAE, Saudi Arabia, Qatar, Bahrain, Kuwait…</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Other</a:t>
            </a:r>
            <a:r>
              <a:rPr lang="en-US" dirty="0">
                <a:solidFill>
                  <a:schemeClr val="dk1"/>
                </a:solidFill>
              </a:rPr>
              <a:t>: Pinochet Chile, Modi’s India vs. INC, Ben Ali’s Tunisia vs. democratization…</a:t>
            </a:r>
            <a:endParaRPr dirty="0">
              <a:solidFill>
                <a:schemeClr val="dk1"/>
              </a:solidFill>
            </a:endParaRPr>
          </a:p>
          <a:p>
            <a:pPr marL="45720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US" b="1" dirty="0">
                <a:solidFill>
                  <a:schemeClr val="dk1"/>
                </a:solidFill>
              </a:rPr>
              <a:t>Democracy</a:t>
            </a:r>
            <a:r>
              <a:rPr lang="en-US" dirty="0">
                <a:solidFill>
                  <a:schemeClr val="dk1"/>
                </a:solidFill>
              </a:rPr>
              <a:t>:</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Major developing</a:t>
            </a:r>
            <a:r>
              <a:rPr lang="en-US" dirty="0">
                <a:solidFill>
                  <a:schemeClr val="dk1"/>
                </a:solidFill>
              </a:rPr>
              <a:t>:  Argentina, Brazil, Bolivia, Chile, Colombia, India, Indonesia, Kenya, Mexico, Nigeria, Pakistan, Peru, Philippines, South Africa, and Ukraine…</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Developed</a:t>
            </a:r>
            <a:r>
              <a:rPr lang="en-US" dirty="0">
                <a:solidFill>
                  <a:schemeClr val="dk1"/>
                </a:solidFill>
              </a:rPr>
              <a:t>: deindustrialization, stagflation, democratic backsliding (</a:t>
            </a:r>
            <a:r>
              <a:rPr lang="en-US" b="1" dirty="0">
                <a:solidFill>
                  <a:schemeClr val="tx1"/>
                </a:solidFill>
              </a:rPr>
              <a:t>in the post-CW age</a:t>
            </a:r>
            <a:r>
              <a:rPr lang="en-US" dirty="0">
                <a:solidFill>
                  <a:schemeClr val="dk1"/>
                </a:solidFill>
              </a:rPr>
              <a:t>)…</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US" dirty="0">
                <a:solidFill>
                  <a:schemeClr val="dk1"/>
                </a:solidFill>
              </a:rPr>
              <a:t>*</a:t>
            </a:r>
            <a:r>
              <a:rPr lang="en-US" sz="1200" dirty="0">
                <a:solidFill>
                  <a:schemeClr val="dk1"/>
                </a:solidFill>
              </a:rPr>
              <a:t>Autocracies account for 25% of total countries, but 60%+ top 50 fastest growing countries (1992-2015)</a:t>
            </a:r>
            <a:endParaRPr sz="12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Autocratic Advantages in Globalized Economy? </a:t>
            </a:r>
            <a:endParaRPr sz="2400" b="1" i="0" u="none" strike="noStrike" cap="none">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700" b="1" dirty="0">
                <a:solidFill>
                  <a:schemeClr val="dk1"/>
                </a:solidFill>
              </a:rPr>
              <a:t>Historically</a:t>
            </a:r>
            <a:r>
              <a:rPr lang="en-US" sz="1700" dirty="0">
                <a:solidFill>
                  <a:schemeClr val="dk1"/>
                </a:solidFill>
              </a:rPr>
              <a:t>, neoliberal reforms often rely on authoritarian measures </a:t>
            </a:r>
            <a:r>
              <a:rPr lang="en-US" sz="1100" dirty="0">
                <a:solidFill>
                  <a:schemeClr val="dk1"/>
                </a:solidFill>
              </a:rPr>
              <a:t>(</a:t>
            </a:r>
            <a:r>
              <a:rPr lang="en-US" sz="1100" dirty="0" err="1">
                <a:solidFill>
                  <a:schemeClr val="dk1"/>
                </a:solidFill>
              </a:rPr>
              <a:t>Bruff</a:t>
            </a:r>
            <a:r>
              <a:rPr lang="en-US" sz="1100" dirty="0">
                <a:solidFill>
                  <a:schemeClr val="dk1"/>
                </a:solidFill>
              </a:rPr>
              <a:t> 2014)</a:t>
            </a:r>
            <a:endParaRPr sz="1100" dirty="0">
              <a:solidFill>
                <a:schemeClr val="dk1"/>
              </a:solidFill>
            </a:endParaRPr>
          </a:p>
          <a:p>
            <a:pPr marL="457200" lvl="0" indent="-336550" algn="l" rtl="0">
              <a:lnSpc>
                <a:spcPct val="115000"/>
              </a:lnSpc>
              <a:spcBef>
                <a:spcPts val="1000"/>
              </a:spcBef>
              <a:spcAft>
                <a:spcPts val="0"/>
              </a:spcAft>
              <a:buClr>
                <a:schemeClr val="dk1"/>
              </a:buClr>
              <a:buSzPts val="1700"/>
              <a:buChar char="●"/>
            </a:pPr>
            <a:r>
              <a:rPr lang="en-US" sz="1700" b="1" dirty="0">
                <a:solidFill>
                  <a:schemeClr val="dk1"/>
                </a:solidFill>
              </a:rPr>
              <a:t>Disadvantage ⇒ advantage: inst. &amp; non-inst. (</a:t>
            </a:r>
            <a:r>
              <a:rPr lang="en-US" sz="1700" b="1" dirty="0">
                <a:solidFill>
                  <a:srgbClr val="C00000"/>
                </a:solidFill>
              </a:rPr>
              <a:t>reformed autocracies</a:t>
            </a:r>
            <a:r>
              <a:rPr lang="en-US" sz="1700" b="1" dirty="0">
                <a:solidFill>
                  <a:schemeClr val="dk1"/>
                </a:solidFill>
              </a:rPr>
              <a:t>)</a:t>
            </a:r>
            <a:endParaRPr sz="1700" b="1" dirty="0">
              <a:solidFill>
                <a:schemeClr val="dk1"/>
              </a:solidFill>
            </a:endParaRPr>
          </a:p>
          <a:p>
            <a:pPr marL="914400" lvl="1" indent="-342900" algn="l" rtl="0">
              <a:lnSpc>
                <a:spcPct val="100000"/>
              </a:lnSpc>
              <a:spcBef>
                <a:spcPts val="600"/>
              </a:spcBef>
              <a:spcAft>
                <a:spcPts val="0"/>
              </a:spcAft>
              <a:buClr>
                <a:schemeClr val="dk1"/>
              </a:buClr>
              <a:buSzPts val="1800"/>
              <a:buChar char="○"/>
            </a:pPr>
            <a:r>
              <a:rPr lang="en-US" sz="1500" b="1" dirty="0">
                <a:solidFill>
                  <a:schemeClr val="dk1"/>
                </a:solidFill>
              </a:rPr>
              <a:t>Centralized power:</a:t>
            </a:r>
            <a:r>
              <a:rPr lang="en-US" sz="1500" dirty="0">
                <a:solidFill>
                  <a:schemeClr val="dk1"/>
                </a:solidFill>
              </a:rPr>
              <a:t> </a:t>
            </a:r>
            <a:r>
              <a:rPr lang="en-US" sz="1300" dirty="0">
                <a:solidFill>
                  <a:schemeClr val="dk1"/>
                </a:solidFill>
              </a:rPr>
              <a:t>no extensive deliberation, respond swiftly, resist shocks, consistent planning, state support</a:t>
            </a:r>
            <a:r>
              <a:rPr lang="en-US" dirty="0">
                <a:solidFill>
                  <a:schemeClr val="dk1"/>
                </a:solidFill>
              </a:rPr>
              <a:t> </a:t>
            </a:r>
            <a:r>
              <a:rPr lang="en-US" sz="900" dirty="0">
                <a:solidFill>
                  <a:schemeClr val="tx2">
                    <a:lumMod val="90000"/>
                  </a:schemeClr>
                </a:solidFill>
              </a:rPr>
              <a:t>(Clegg et al. 2018; Haggard 1990; Kim 2018; Wade 1990; Wu 2016) </a:t>
            </a:r>
            <a:endParaRPr sz="9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Weak inst. constraints</a:t>
            </a:r>
            <a:r>
              <a:rPr lang="en-US" sz="1500" dirty="0">
                <a:solidFill>
                  <a:schemeClr val="dk1"/>
                </a:solidFill>
              </a:rPr>
              <a:t>: </a:t>
            </a:r>
            <a:r>
              <a:rPr lang="en-US" sz="1300" dirty="0">
                <a:solidFill>
                  <a:schemeClr val="dk1"/>
                </a:solidFill>
              </a:rPr>
              <a:t>lack opposition parties/lobby, large win-set, divert resources, attract MNCs, dishonor commitments, manipulate policies</a:t>
            </a:r>
            <a:r>
              <a:rPr lang="en-US" sz="1500" dirty="0">
                <a:solidFill>
                  <a:schemeClr val="dk1"/>
                </a:solidFill>
              </a:rPr>
              <a:t> </a:t>
            </a:r>
            <a:r>
              <a:rPr lang="en-US" sz="900" dirty="0">
                <a:solidFill>
                  <a:schemeClr val="tx2">
                    <a:lumMod val="90000"/>
                  </a:schemeClr>
                </a:solidFill>
              </a:rPr>
              <a:t>(Allen &amp; Ge working; </a:t>
            </a:r>
            <a:r>
              <a:rPr lang="en-US" sz="900" dirty="0" err="1">
                <a:solidFill>
                  <a:schemeClr val="tx2">
                    <a:lumMod val="90000"/>
                  </a:schemeClr>
                </a:solidFill>
              </a:rPr>
              <a:t>Brune</a:t>
            </a:r>
            <a:r>
              <a:rPr lang="en-US" sz="900" dirty="0">
                <a:solidFill>
                  <a:schemeClr val="tx2">
                    <a:lumMod val="90000"/>
                  </a:schemeClr>
                </a:solidFill>
              </a:rPr>
              <a:t> et al. 2001; Steinberg and Malhotra 2014; </a:t>
            </a:r>
            <a:r>
              <a:rPr lang="en-US" sz="900" dirty="0" err="1">
                <a:solidFill>
                  <a:schemeClr val="tx2">
                    <a:lumMod val="90000"/>
                  </a:schemeClr>
                </a:solidFill>
              </a:rPr>
              <a:t>Lipscy</a:t>
            </a:r>
            <a:r>
              <a:rPr lang="en-US" sz="900" dirty="0">
                <a:solidFill>
                  <a:schemeClr val="tx2">
                    <a:lumMod val="90000"/>
                  </a:schemeClr>
                </a:solidFill>
              </a:rPr>
              <a:t> 2018; Putnam 1995)</a:t>
            </a:r>
            <a:endParaRPr sz="9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Lack of accountability</a:t>
            </a:r>
            <a:r>
              <a:rPr lang="en-US" sz="1500" dirty="0">
                <a:solidFill>
                  <a:schemeClr val="dk1"/>
                </a:solidFill>
              </a:rPr>
              <a:t>: </a:t>
            </a:r>
            <a:r>
              <a:rPr lang="en-US" sz="1300" dirty="0">
                <a:solidFill>
                  <a:schemeClr val="dk1"/>
                </a:solidFill>
              </a:rPr>
              <a:t>push for market-favoring policies, resist redistribution, suppress labor/env/corporatist, impose austerity/savings, favor MNCs </a:t>
            </a:r>
            <a:r>
              <a:rPr lang="en-US" sz="900" dirty="0">
                <a:solidFill>
                  <a:schemeClr val="tx2">
                    <a:lumMod val="90000"/>
                  </a:schemeClr>
                </a:solidFill>
              </a:rPr>
              <a:t>(Quinn and Woolley 2001; Sah 1991; Zakaria 1997; Rodrik 1999; Manger and Sattler 2015; </a:t>
            </a:r>
            <a:r>
              <a:rPr lang="en-US" sz="900" dirty="0" err="1">
                <a:solidFill>
                  <a:schemeClr val="tx2">
                    <a:lumMod val="90000"/>
                  </a:schemeClr>
                </a:solidFill>
              </a:rPr>
              <a:t>Feierherd</a:t>
            </a:r>
            <a:r>
              <a:rPr lang="en-US" sz="900" dirty="0">
                <a:solidFill>
                  <a:schemeClr val="tx2">
                    <a:lumMod val="90000"/>
                  </a:schemeClr>
                </a:solidFill>
              </a:rPr>
              <a:t> 2024; Krueger 1974)</a:t>
            </a:r>
            <a:endParaRPr sz="8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Mercantilist mentality</a:t>
            </a:r>
            <a:r>
              <a:rPr lang="en-US" sz="1500" dirty="0">
                <a:solidFill>
                  <a:schemeClr val="dk1"/>
                </a:solidFill>
              </a:rPr>
              <a:t>: </a:t>
            </a:r>
            <a:r>
              <a:rPr lang="en-US" sz="1300" dirty="0">
                <a:solidFill>
                  <a:schemeClr val="dk1"/>
                </a:solidFill>
              </a:rPr>
              <a:t>weak liberal econ norms; narrow interest groups; econ for legitimacy</a:t>
            </a:r>
            <a:r>
              <a:rPr lang="en-US" sz="1500" dirty="0">
                <a:solidFill>
                  <a:schemeClr val="dk1"/>
                </a:solidFill>
              </a:rPr>
              <a:t> </a:t>
            </a:r>
            <a:r>
              <a:rPr lang="en-US" sz="900" dirty="0">
                <a:solidFill>
                  <a:schemeClr val="tx2">
                    <a:lumMod val="90000"/>
                  </a:schemeClr>
                </a:solidFill>
              </a:rPr>
              <a:t>(</a:t>
            </a:r>
            <a:r>
              <a:rPr lang="en-US" sz="900" dirty="0" err="1">
                <a:solidFill>
                  <a:schemeClr val="tx2">
                    <a:lumMod val="90000"/>
                  </a:schemeClr>
                </a:solidFill>
              </a:rPr>
              <a:t>Dailami</a:t>
            </a:r>
            <a:r>
              <a:rPr lang="en-US" sz="900" dirty="0">
                <a:solidFill>
                  <a:schemeClr val="tx2">
                    <a:lumMod val="90000"/>
                  </a:schemeClr>
                </a:solidFill>
              </a:rPr>
              <a:t> 2000; </a:t>
            </a:r>
            <a:r>
              <a:rPr lang="en-US" sz="900" dirty="0" err="1">
                <a:solidFill>
                  <a:schemeClr val="tx2">
                    <a:lumMod val="90000"/>
                  </a:schemeClr>
                </a:solidFill>
              </a:rPr>
              <a:t>Eichengreen</a:t>
            </a:r>
            <a:r>
              <a:rPr lang="en-US" sz="900" dirty="0">
                <a:solidFill>
                  <a:schemeClr val="tx2">
                    <a:lumMod val="90000"/>
                  </a:schemeClr>
                </a:solidFill>
              </a:rPr>
              <a:t> and </a:t>
            </a:r>
            <a:r>
              <a:rPr lang="en-US" sz="900" dirty="0" err="1">
                <a:solidFill>
                  <a:schemeClr val="tx2">
                    <a:lumMod val="90000"/>
                  </a:schemeClr>
                </a:solidFill>
              </a:rPr>
              <a:t>Leblang</a:t>
            </a:r>
            <a:r>
              <a:rPr lang="en-US" sz="900" dirty="0">
                <a:solidFill>
                  <a:schemeClr val="tx2">
                    <a:lumMod val="90000"/>
                  </a:schemeClr>
                </a:solidFill>
              </a:rPr>
              <a:t> 2008; </a:t>
            </a:r>
            <a:r>
              <a:rPr lang="en-US" sz="900" dirty="0" err="1">
                <a:solidFill>
                  <a:schemeClr val="tx2">
                    <a:lumMod val="90000"/>
                  </a:schemeClr>
                </a:solidFill>
              </a:rPr>
              <a:t>BdeM</a:t>
            </a:r>
            <a:r>
              <a:rPr lang="en-US" sz="900" dirty="0">
                <a:solidFill>
                  <a:schemeClr val="tx2">
                    <a:lumMod val="90000"/>
                  </a:schemeClr>
                </a:solidFill>
              </a:rPr>
              <a:t> et al. 2005; Milner and Kubota 2005)</a:t>
            </a:r>
            <a:endParaRPr sz="9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Resource endowment:</a:t>
            </a:r>
            <a:r>
              <a:rPr lang="en-US" sz="1500" dirty="0">
                <a:solidFill>
                  <a:schemeClr val="dk1"/>
                </a:solidFill>
              </a:rPr>
              <a:t> </a:t>
            </a:r>
            <a:r>
              <a:rPr lang="en-US" sz="1300" dirty="0">
                <a:solidFill>
                  <a:schemeClr val="dk1"/>
                </a:solidFill>
              </a:rPr>
              <a:t>expanded market boosts revenue and buying power. E.g., investing bureaus Qatar, UAE </a:t>
            </a:r>
            <a:endParaRPr sz="13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What Exactly Happened? </a:t>
            </a:r>
            <a:endParaRPr sz="2400" b="1" i="0" u="none" strike="noStrike" cap="none" dirty="0">
              <a:solidFill>
                <a:schemeClr val="lt1"/>
              </a:solidFill>
            </a:endParaRPr>
          </a:p>
        </p:txBody>
      </p:sp>
      <p:sp>
        <p:nvSpPr>
          <p:cNvPr id="2" name="TextBox 1">
            <a:extLst>
              <a:ext uri="{FF2B5EF4-FFF2-40B4-BE49-F238E27FC236}">
                <a16:creationId xmlns:a16="http://schemas.microsoft.com/office/drawing/2014/main" id="{7DC83628-C791-4632-EF68-58FF7EE0BD26}"/>
              </a:ext>
            </a:extLst>
          </p:cNvPr>
          <p:cNvSpPr txBox="1"/>
          <p:nvPr/>
        </p:nvSpPr>
        <p:spPr>
          <a:xfrm>
            <a:off x="456100" y="1676240"/>
            <a:ext cx="3015733" cy="1547090"/>
          </a:xfrm>
          <a:prstGeom prst="rect">
            <a:avLst/>
          </a:prstGeom>
          <a:noFill/>
        </p:spPr>
        <p:txBody>
          <a:bodyPr wrap="square" rtlCol="0">
            <a:spAutoFit/>
          </a:bodyPr>
          <a:lstStyle/>
          <a:p>
            <a:pPr marL="120650" lvl="0">
              <a:lnSpc>
                <a:spcPct val="150000"/>
              </a:lnSpc>
              <a:buClr>
                <a:schemeClr val="dk1"/>
              </a:buClr>
              <a:buSzPts val="1700"/>
            </a:pPr>
            <a:r>
              <a:rPr lang="en-US" sz="1700" b="1" dirty="0">
                <a:solidFill>
                  <a:schemeClr val="dk1"/>
                </a:solidFill>
              </a:rPr>
              <a:t>Three factors:</a:t>
            </a:r>
          </a:p>
          <a:p>
            <a:pPr marL="914400" lvl="0" indent="-304800">
              <a:lnSpc>
                <a:spcPct val="150000"/>
              </a:lnSpc>
              <a:buClr>
                <a:schemeClr val="dk1"/>
              </a:buClr>
              <a:buSzPts val="1200"/>
              <a:buChar char="-"/>
            </a:pPr>
            <a:r>
              <a:rPr lang="en-US" sz="1600" dirty="0">
                <a:solidFill>
                  <a:schemeClr val="dk1"/>
                </a:solidFill>
              </a:rPr>
              <a:t>Economic Institution </a:t>
            </a:r>
          </a:p>
          <a:p>
            <a:pPr marL="914400" lvl="0" indent="-304800">
              <a:lnSpc>
                <a:spcPct val="150000"/>
              </a:lnSpc>
              <a:buClr>
                <a:schemeClr val="dk1"/>
              </a:buClr>
              <a:buSzPts val="1200"/>
              <a:buChar char="-"/>
            </a:pPr>
            <a:r>
              <a:rPr lang="en-US" sz="1600" dirty="0">
                <a:solidFill>
                  <a:schemeClr val="dk1"/>
                </a:solidFill>
              </a:rPr>
              <a:t>Expanded market</a:t>
            </a:r>
          </a:p>
          <a:p>
            <a:pPr marL="914400" lvl="0" indent="-304800">
              <a:lnSpc>
                <a:spcPct val="150000"/>
              </a:lnSpc>
              <a:buClr>
                <a:schemeClr val="dk1"/>
              </a:buClr>
              <a:buSzPts val="1200"/>
              <a:buChar char="-"/>
            </a:pPr>
            <a:r>
              <a:rPr lang="en-US" sz="1600" dirty="0">
                <a:solidFill>
                  <a:schemeClr val="dk1"/>
                </a:solidFill>
              </a:rPr>
              <a:t>State policy</a:t>
            </a:r>
            <a:endParaRPr lang="en-US" sz="24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What Happened? 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246495"/>
          </a:xfrm>
          <a:prstGeom prst="rect">
            <a:avLst/>
          </a:prstGeom>
          <a:noFill/>
        </p:spPr>
        <p:txBody>
          <a:bodyPr wrap="square" rtlCol="0">
            <a:spAutoFit/>
          </a:bodyPr>
          <a:lstStyle/>
          <a:p>
            <a:pPr marL="285750" indent="-285750">
              <a:buFont typeface="Arial" panose="020B0604020202020204" pitchFamily="34" charset="0"/>
              <a:buChar char="•"/>
            </a:pPr>
            <a:r>
              <a:rPr lang="en-US" sz="1200" dirty="0"/>
              <a:t>Both autocracies and democracies</a:t>
            </a:r>
          </a:p>
          <a:p>
            <a:pPr marL="285750" indent="-285750">
              <a:spcBef>
                <a:spcPts val="600"/>
              </a:spcBef>
              <a:buFont typeface="Arial" panose="020B0604020202020204" pitchFamily="34" charset="0"/>
              <a:buChar char="•"/>
            </a:pPr>
            <a:r>
              <a:rPr lang="en-US" sz="1200" dirty="0"/>
              <a:t>Marketization &amp; institutional reform</a:t>
            </a:r>
          </a:p>
          <a:p>
            <a:pPr marL="285750" indent="-285750">
              <a:spcBef>
                <a:spcPts val="600"/>
              </a:spcBef>
              <a:buFont typeface="Arial" panose="020B0604020202020204" pitchFamily="34" charset="0"/>
              <a:buChar char="•"/>
            </a:pPr>
            <a:r>
              <a:rPr lang="en-US" sz="1200" dirty="0"/>
              <a:t>PR protection and </a:t>
            </a:r>
            <a:r>
              <a:rPr lang="en-US" sz="1200" dirty="0" err="1"/>
              <a:t>RoL</a:t>
            </a:r>
            <a:r>
              <a:rPr lang="en-US" sz="1200" dirty="0"/>
              <a:t> most important inst. </a:t>
            </a:r>
            <a:r>
              <a:rPr lang="en-US" sz="1000" dirty="0">
                <a:solidFill>
                  <a:schemeClr val="tx2">
                    <a:lumMod val="90000"/>
                  </a:schemeClr>
                </a:solidFill>
              </a:rPr>
              <a:t>(Acemoglu et al. 2005)</a:t>
            </a:r>
          </a:p>
          <a:p>
            <a:pPr marL="285750" indent="-285750">
              <a:spcBef>
                <a:spcPts val="600"/>
              </a:spcBef>
              <a:buFont typeface="Arial" panose="020B0604020202020204" pitchFamily="34" charset="0"/>
              <a:buChar char="•"/>
            </a:pPr>
            <a:r>
              <a:rPr lang="en-US" sz="1200" dirty="0">
                <a:solidFill>
                  <a:schemeClr val="tx1"/>
                </a:solidFill>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What Happened? Trade Integration</a:t>
            </a:r>
            <a:endParaRPr sz="1600" b="1" i="0" u="none" strike="noStrike" cap="none">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726875"/>
            <a:ext cx="4935985" cy="4345625"/>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431536" y="1645920"/>
            <a:ext cx="3483863" cy="2131353"/>
          </a:xfrm>
          <a:prstGeom prst="rect">
            <a:avLst/>
          </a:prstGeom>
          <a:noFill/>
        </p:spPr>
        <p:txBody>
          <a:bodyPr wrap="square" rtlCol="0">
            <a:spAutoFit/>
          </a:bodyPr>
          <a:lstStyle/>
          <a:p>
            <a:pPr marL="285750" indent="-285750">
              <a:buFont typeface="Arial" panose="020B0604020202020204" pitchFamily="34" charset="0"/>
              <a:buChar char="•"/>
            </a:pPr>
            <a:r>
              <a:rPr lang="en-US" dirty="0"/>
              <a:t>WTO – significant and major role in facilitating trade liberalization, “the most heralded commercial agreement in history” </a:t>
            </a:r>
            <a:r>
              <a:rPr lang="en-US" sz="1050" dirty="0">
                <a:solidFill>
                  <a:schemeClr val="tx2">
                    <a:lumMod val="90000"/>
                  </a:schemeClr>
                </a:solidFill>
              </a:rPr>
              <a:t>(Bagwell and </a:t>
            </a:r>
            <a:r>
              <a:rPr lang="en-US" sz="1050" dirty="0" err="1">
                <a:solidFill>
                  <a:schemeClr val="tx2">
                    <a:lumMod val="90000"/>
                  </a:schemeClr>
                </a:solidFill>
              </a:rPr>
              <a:t>Staiger</a:t>
            </a:r>
            <a:r>
              <a:rPr lang="en-US" sz="1050" dirty="0">
                <a:solidFill>
                  <a:schemeClr val="tx2">
                    <a:lumMod val="90000"/>
                  </a:schemeClr>
                </a:solidFill>
              </a:rPr>
              <a:t> 2002; Goldstein et al. 2007)</a:t>
            </a:r>
          </a:p>
          <a:p>
            <a:pPr marL="285750" indent="-285750">
              <a:spcBef>
                <a:spcPts val="600"/>
              </a:spcBef>
              <a:buFont typeface="Arial" panose="020B0604020202020204" pitchFamily="34" charset="0"/>
              <a:buChar char="•"/>
            </a:pPr>
            <a:r>
              <a:rPr lang="en-US" dirty="0">
                <a:solidFill>
                  <a:schemeClr val="tx1"/>
                </a:solidFill>
              </a:rPr>
              <a:t>Other: MFN, PTA, RTA</a:t>
            </a:r>
          </a:p>
          <a:p>
            <a:pPr marL="285750" indent="-285750">
              <a:spcBef>
                <a:spcPts val="600"/>
              </a:spcBef>
              <a:buFont typeface="Arial" panose="020B0604020202020204" pitchFamily="34" charset="0"/>
              <a:buChar char="•"/>
            </a:pPr>
            <a:r>
              <a:rPr lang="en-US" dirty="0" err="1">
                <a:solidFill>
                  <a:schemeClr val="tx1"/>
                </a:solidFill>
              </a:rPr>
              <a:t>e,g</a:t>
            </a:r>
            <a:r>
              <a:rPr lang="en-US" dirty="0">
                <a:solidFill>
                  <a:schemeClr val="tx1"/>
                </a:solidFill>
              </a:rPr>
              <a:t>., by 2000, most post-communist countries reoriented trade to Western markets </a:t>
            </a:r>
            <a:r>
              <a:rPr lang="en-US" sz="1050" dirty="0">
                <a:solidFill>
                  <a:schemeClr val="tx2">
                    <a:lumMod val="90000"/>
                  </a:schemeClr>
                </a:solidFill>
              </a:rPr>
              <a:t>(</a:t>
            </a:r>
            <a:r>
              <a:rPr lang="en-US" sz="1050" dirty="0" err="1">
                <a:solidFill>
                  <a:schemeClr val="tx2">
                    <a:lumMod val="90000"/>
                  </a:schemeClr>
                </a:solidFill>
              </a:rPr>
              <a:t>Aslund</a:t>
            </a:r>
            <a:r>
              <a:rPr lang="en-US" sz="1050" dirty="0">
                <a:solidFill>
                  <a:schemeClr val="tx2">
                    <a:lumMod val="90000"/>
                  </a:schemeClr>
                </a:solidFill>
              </a:rPr>
              <a:t> 2012)</a:t>
            </a:r>
            <a:endParaRPr lang="en-US" dirty="0">
              <a:solidFill>
                <a:schemeClr val="tx2">
                  <a:lumMod val="9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2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79" name="Google Shape;179;p2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Font typeface="Arial"/>
              <a:buNone/>
            </a:pPr>
            <a:r>
              <a:rPr lang="en-US" sz="2400" b="1" dirty="0">
                <a:solidFill>
                  <a:schemeClr val="lt1"/>
                </a:solidFill>
              </a:rPr>
              <a:t>Combining All Three: the Logic of “Engaged Reformers”</a:t>
            </a:r>
            <a:endParaRPr sz="2400" b="1" i="0" u="none" strike="noStrike" cap="none" dirty="0">
              <a:solidFill>
                <a:schemeClr val="lt1"/>
              </a:solidFill>
            </a:endParaRPr>
          </a:p>
        </p:txBody>
      </p:sp>
      <p:pic>
        <p:nvPicPr>
          <p:cNvPr id="180" name="Google Shape;180;p27"/>
          <p:cNvPicPr preferRelativeResize="0"/>
          <p:nvPr/>
        </p:nvPicPr>
        <p:blipFill>
          <a:blip r:embed="rId3">
            <a:alphaModFix/>
          </a:blip>
          <a:stretch>
            <a:fillRect/>
          </a:stretch>
        </p:blipFill>
        <p:spPr>
          <a:xfrm>
            <a:off x="367900" y="1735449"/>
            <a:ext cx="8148825" cy="2662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86" name="Google Shape;186;p2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“Engaged Reformers”: Face Validation</a:t>
            </a:r>
            <a:endParaRPr sz="2400" b="1" i="0" u="none" strike="noStrike" cap="none">
              <a:solidFill>
                <a:schemeClr val="lt1"/>
              </a:solidFill>
            </a:endParaRPr>
          </a:p>
        </p:txBody>
      </p:sp>
      <p:pic>
        <p:nvPicPr>
          <p:cNvPr id="187" name="Google Shape;187;p28"/>
          <p:cNvPicPr preferRelativeResize="0"/>
          <p:nvPr/>
        </p:nvPicPr>
        <p:blipFill>
          <a:blip r:embed="rId3">
            <a:alphaModFix/>
          </a:blip>
          <a:stretch>
            <a:fillRect/>
          </a:stretch>
        </p:blipFill>
        <p:spPr>
          <a:xfrm>
            <a:off x="1405725" y="1041125"/>
            <a:ext cx="5544499" cy="399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2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93" name="Google Shape;193;p2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Hypotheses</a:t>
            </a:r>
            <a:endParaRPr sz="2400" b="1" i="0" u="none" strike="noStrike" cap="none">
              <a:solidFill>
                <a:schemeClr val="lt1"/>
              </a:solidFill>
            </a:endParaRPr>
          </a:p>
        </p:txBody>
      </p:sp>
      <p:sp>
        <p:nvSpPr>
          <p:cNvPr id="194" name="Google Shape;194;p29"/>
          <p:cNvSpPr txBox="1"/>
          <p:nvPr/>
        </p:nvSpPr>
        <p:spPr>
          <a:xfrm>
            <a:off x="317400" y="1269600"/>
            <a:ext cx="8081400" cy="34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1"/>
                </a:solidFill>
              </a:rPr>
              <a:t>H1.1</a:t>
            </a:r>
            <a:r>
              <a:rPr lang="en-US" sz="1200" b="1" dirty="0">
                <a:solidFill>
                  <a:schemeClr val="dk1"/>
                </a:solidFill>
              </a:rPr>
              <a:t> </a:t>
            </a:r>
            <a:r>
              <a:rPr lang="en-US" sz="1200" dirty="0">
                <a:solidFill>
                  <a:schemeClr val="dk1"/>
                </a:solidFill>
              </a:rPr>
              <a:t>Autocracy should predict larger effect of WTO accession on exports in the post-1990 globalized period than democracy on average.</a:t>
            </a:r>
            <a:endParaRPr sz="1200" dirty="0">
              <a:solidFill>
                <a:schemeClr val="dk1"/>
              </a:solidFill>
            </a:endParaRPr>
          </a:p>
          <a:p>
            <a:pPr marL="0" lvl="0" indent="0" algn="l" rtl="0">
              <a:spcBef>
                <a:spcPts val="0"/>
              </a:spcBef>
              <a:spcAft>
                <a:spcPts val="0"/>
              </a:spcAft>
              <a:buNone/>
            </a:pPr>
            <a:r>
              <a:rPr lang="en-US" sz="1200" b="1" u="sng" dirty="0">
                <a:solidFill>
                  <a:schemeClr val="dk1"/>
                </a:solidFill>
              </a:rPr>
              <a:t>H1.2</a:t>
            </a:r>
            <a:r>
              <a:rPr lang="en-US" sz="1200" dirty="0">
                <a:solidFill>
                  <a:schemeClr val="dk1"/>
                </a:solidFill>
              </a:rPr>
              <a:t> The WTO effect difference moderated by regime type in H1.1 should diminish when domestic institutional level is either too low or too high.</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US" sz="1200" b="1" u="sng" dirty="0">
                <a:solidFill>
                  <a:schemeClr val="dk1"/>
                </a:solidFill>
              </a:rPr>
              <a:t>H2.1</a:t>
            </a:r>
            <a:r>
              <a:rPr lang="en-US" sz="1200" dirty="0">
                <a:solidFill>
                  <a:schemeClr val="dk1"/>
                </a:solidFill>
              </a:rPr>
              <a:t> Autocracy should predict larger effect of domestic reform on exports in the post-1990 globalized period than democracy on average.</a:t>
            </a:r>
            <a:endParaRPr sz="1200" dirty="0">
              <a:solidFill>
                <a:schemeClr val="dk1"/>
              </a:solidFill>
            </a:endParaRPr>
          </a:p>
          <a:p>
            <a:pPr marL="0" lvl="0" indent="0" algn="l" rtl="0">
              <a:spcBef>
                <a:spcPts val="0"/>
              </a:spcBef>
              <a:spcAft>
                <a:spcPts val="0"/>
              </a:spcAft>
              <a:buNone/>
            </a:pPr>
            <a:r>
              <a:rPr lang="en-US" sz="1200" b="1" u="sng" dirty="0">
                <a:solidFill>
                  <a:schemeClr val="dk1"/>
                </a:solidFill>
              </a:rPr>
              <a:t>H2.2</a:t>
            </a:r>
            <a:r>
              <a:rPr lang="en-US" sz="1200" dirty="0">
                <a:solidFill>
                  <a:schemeClr val="dk1"/>
                </a:solidFill>
              </a:rPr>
              <a:t> The reform effect difference moderated by regime type in H2.1 should diminish when countries are excluded from global trade integration.</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b="1" u="sng" dirty="0">
                <a:solidFill>
                  <a:schemeClr val="dk1"/>
                </a:solidFill>
              </a:rPr>
              <a:t>H3.1</a:t>
            </a:r>
            <a:r>
              <a:rPr lang="en-US" sz="1200" dirty="0">
                <a:solidFill>
                  <a:schemeClr val="dk1"/>
                </a:solidFill>
              </a:rPr>
              <a:t> Within the WTO, autocracy should predict more exports, but this effect should be strongest when institutional level is moderate and diminish when domestic institutional level is too low or too high. </a:t>
            </a:r>
          </a:p>
          <a:p>
            <a:pPr marL="0" lvl="0" indent="0" algn="l" rtl="0">
              <a:spcBef>
                <a:spcPts val="0"/>
              </a:spcBef>
              <a:spcAft>
                <a:spcPts val="0"/>
              </a:spcAft>
              <a:buNone/>
            </a:pPr>
            <a:r>
              <a:rPr lang="en-US" sz="1200" b="1" u="sng" dirty="0">
                <a:solidFill>
                  <a:schemeClr val="dk1"/>
                </a:solidFill>
              </a:rPr>
              <a:t>H3.2</a:t>
            </a:r>
            <a:r>
              <a:rPr lang="en-US" sz="1200" dirty="0">
                <a:solidFill>
                  <a:schemeClr val="dk1"/>
                </a:solidFill>
              </a:rPr>
              <a:t> For all countries with moderate institutional levels, autocracy should predict more ex- ports, but this effect should be stronger when states are in the WTO.</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b="1" u="sng" dirty="0">
                <a:solidFill>
                  <a:schemeClr val="dk1"/>
                </a:solidFill>
              </a:rPr>
              <a:t>H4</a:t>
            </a:r>
            <a:r>
              <a:rPr lang="en-US" sz="1200" dirty="0">
                <a:solidFill>
                  <a:schemeClr val="dk1"/>
                </a:solidFill>
              </a:rPr>
              <a:t> Autocracy should predict higher external balances (current account and trade) than </a:t>
            </a:r>
            <a:r>
              <a:rPr lang="en-US" sz="1200" dirty="0" err="1">
                <a:solidFill>
                  <a:schemeClr val="dk1"/>
                </a:solidFill>
              </a:rPr>
              <a:t>democ</a:t>
            </a:r>
            <a:r>
              <a:rPr lang="en-US" sz="1200" dirty="0">
                <a:solidFill>
                  <a:schemeClr val="dk1"/>
                </a:solidFill>
              </a:rPr>
              <a:t>- racy in a globalized economy.</a:t>
            </a:r>
            <a:endParaRPr sz="1200" dirty="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3070459" y="2048530"/>
            <a:ext cx="1701107" cy="523220"/>
          </a:xfrm>
          <a:prstGeom prst="rect">
            <a:avLst/>
          </a:prstGeom>
          <a:noFill/>
        </p:spPr>
        <p:txBody>
          <a:bodyPr wrap="none" rtlCol="0">
            <a:spAutoFit/>
          </a:bodyPr>
          <a:lstStyle/>
          <a:p>
            <a:r>
              <a:rPr lang="en-US" sz="2800" b="1" dirty="0"/>
              <a:t>Empirics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2127371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63449" y="2425024"/>
            <a:ext cx="2109827" cy="1407054"/>
          </a:xfrm>
          <a:prstGeom prst="rect">
            <a:avLst/>
          </a:prstGeom>
          <a:noFill/>
          <a:ln>
            <a:noFill/>
          </a:ln>
        </p:spPr>
      </p:pic>
      <p:pic>
        <p:nvPicPr>
          <p:cNvPr id="66" name="Google Shape;66;p14"/>
          <p:cNvPicPr preferRelativeResize="0"/>
          <p:nvPr/>
        </p:nvPicPr>
        <p:blipFill>
          <a:blip r:embed="rId5">
            <a:alphaModFix/>
          </a:blip>
          <a:stretch>
            <a:fillRect/>
          </a:stretch>
        </p:blipFill>
        <p:spPr>
          <a:xfrm>
            <a:off x="5066300" y="3796950"/>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282775" y="2398150"/>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5049462" y="1257913"/>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936125" y="4105550"/>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5167774" y="2471638"/>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6848625" y="124110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 or Global Democracy Crisis?</a:t>
            </a:r>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DV (for External Demand)</a:t>
            </a:r>
            <a:endParaRPr sz="2400" b="1" i="0" u="none" strike="noStrike" cap="none">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Exports</a:t>
            </a:r>
            <a:endParaRPr sz="1600" dirty="0">
              <a:solidFill>
                <a:schemeClr val="dk1"/>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Gain in income/productivity/innovation </a:t>
            </a:r>
            <a:r>
              <a:rPr lang="en-US" sz="1000" dirty="0">
                <a:solidFill>
                  <a:srgbClr val="A5A5A5"/>
                </a:solidFill>
              </a:rPr>
              <a:t>(Bernard et al. 2018; </a:t>
            </a:r>
            <a:r>
              <a:rPr lang="en-US" sz="1000" dirty="0" err="1">
                <a:solidFill>
                  <a:srgbClr val="A5A5A5"/>
                </a:solidFill>
              </a:rPr>
              <a:t>Helpman</a:t>
            </a:r>
            <a:r>
              <a:rPr lang="en-US" sz="1000" dirty="0">
                <a:solidFill>
                  <a:srgbClr val="A5A5A5"/>
                </a:solidFill>
              </a:rPr>
              <a:t> and Krugman 1985)</a:t>
            </a:r>
            <a:endParaRPr sz="1000" dirty="0">
              <a:solidFill>
                <a:srgbClr val="A5A5A5"/>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r = 0.74 (w/ avg. growth rate 1992-2015)</a:t>
            </a:r>
            <a:endParaRPr dirty="0">
              <a:solidFill>
                <a:schemeClr val="dk1"/>
              </a:solidFill>
            </a:endParaRPr>
          </a:p>
          <a:p>
            <a:pPr marL="0" lvl="0" indent="0" algn="l" rtl="0">
              <a:spcBef>
                <a:spcPts val="0"/>
              </a:spcBef>
              <a:spcAft>
                <a:spcPts val="0"/>
              </a:spcAft>
              <a:buNone/>
            </a:pP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External Balance: </a:t>
            </a:r>
            <a:endParaRPr sz="1600" dirty="0">
              <a:solidFill>
                <a:schemeClr val="dk1"/>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Persistence indicates structural/development issues; redistribution of demand </a:t>
            </a:r>
            <a:r>
              <a:rPr lang="en-US" sz="1000" dirty="0">
                <a:solidFill>
                  <a:srgbClr val="A5A5A5"/>
                </a:solidFill>
              </a:rPr>
              <a:t>(Blanchard and </a:t>
            </a:r>
            <a:r>
              <a:rPr lang="en-US" sz="1000" dirty="0" err="1">
                <a:solidFill>
                  <a:srgbClr val="A5A5A5"/>
                </a:solidFill>
              </a:rPr>
              <a:t>Milesi</a:t>
            </a:r>
            <a:r>
              <a:rPr lang="en-US" sz="1000" dirty="0">
                <a:solidFill>
                  <a:srgbClr val="A5A5A5"/>
                </a:solidFill>
              </a:rPr>
              <a:t>-Ferretti 2009; Obstfeld and Rogoff 2009; Chinn and Ito 2021)</a:t>
            </a:r>
            <a:endParaRPr sz="1000" dirty="0">
              <a:solidFill>
                <a:srgbClr val="A5A5A5"/>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r = 0.65 (w/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Success stories: East Asia, Core Europe, gulf states; 17 of 20 highest R&amp;D exp. countries </a:t>
            </a:r>
            <a:endParaRPr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208" name="Google Shape;208;p31"/>
          <p:cNvPicPr preferRelativeResize="0"/>
          <p:nvPr/>
        </p:nvPicPr>
        <p:blipFill>
          <a:blip r:embed="rId3">
            <a:alphaModFix/>
          </a:blip>
          <a:stretch>
            <a:fillRect/>
          </a:stretch>
        </p:blipFill>
        <p:spPr>
          <a:xfrm>
            <a:off x="2423050" y="1271658"/>
            <a:ext cx="5744662" cy="3790466"/>
          </a:xfrm>
          <a:prstGeom prst="rect">
            <a:avLst/>
          </a:prstGeom>
          <a:noFill/>
          <a:ln>
            <a:noFill/>
          </a:ln>
        </p:spPr>
      </p:pic>
      <p:sp>
        <p:nvSpPr>
          <p:cNvPr id="209" name="Google Shape;209;p31"/>
          <p:cNvSpPr txBox="1"/>
          <p:nvPr/>
        </p:nvSpPr>
        <p:spPr>
          <a:xfrm>
            <a:off x="240632" y="1497475"/>
            <a:ext cx="2182468"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Gravity model:</a:t>
            </a:r>
            <a:endParaRPr sz="1600" b="1" dirty="0">
              <a:solidFill>
                <a:schemeClr val="dk1"/>
              </a:solidFill>
            </a:endParaRPr>
          </a:p>
          <a:p>
            <a:pPr marL="0" lvl="0" indent="0" algn="l" rtl="0">
              <a:spcBef>
                <a:spcPts val="1000"/>
              </a:spcBef>
              <a:spcAft>
                <a:spcPts val="0"/>
              </a:spcAft>
              <a:buNone/>
            </a:pPr>
            <a:r>
              <a:rPr lang="en-US" sz="1000" dirty="0">
                <a:solidFill>
                  <a:schemeClr val="dk1"/>
                </a:solidFill>
              </a:rPr>
              <a:t>(Anderson &amp; van </a:t>
            </a:r>
            <a:r>
              <a:rPr lang="en-US" sz="1000" dirty="0" err="1">
                <a:solidFill>
                  <a:schemeClr val="dk1"/>
                </a:solidFill>
              </a:rPr>
              <a:t>Wincoop</a:t>
            </a:r>
            <a:r>
              <a:rPr lang="en-US" sz="1000" dirty="0">
                <a:solidFill>
                  <a:schemeClr val="dk1"/>
                </a:solidFill>
              </a:rPr>
              <a:t> 2003; Carnegie 2014; Goldstein et al. 2007; Ross 2000; Yu 2010 …)</a:t>
            </a:r>
            <a:endParaRPr sz="10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US" sz="1600" b="1" dirty="0">
                <a:solidFill>
                  <a:schemeClr val="dk1"/>
                </a:solidFill>
              </a:rPr>
              <a:t>CRE model:</a:t>
            </a:r>
            <a:endParaRPr sz="1600" b="1" dirty="0">
              <a:solidFill>
                <a:schemeClr val="dk1"/>
              </a:solidFill>
            </a:endParaRPr>
          </a:p>
        </p:txBody>
      </p:sp>
      <p:cxnSp>
        <p:nvCxnSpPr>
          <p:cNvPr id="210" name="Google Shape;210;p31"/>
          <p:cNvCxnSpPr/>
          <p:nvPr/>
        </p:nvCxnSpPr>
        <p:spPr>
          <a:xfrm>
            <a:off x="4736550" y="2384575"/>
            <a:ext cx="952200" cy="0"/>
          </a:xfrm>
          <a:prstGeom prst="straightConnector1">
            <a:avLst/>
          </a:prstGeom>
          <a:noFill/>
          <a:ln w="9525" cap="flat" cmpd="sng">
            <a:solidFill>
              <a:srgbClr val="CC0000"/>
            </a:solidFill>
            <a:prstDash val="solid"/>
            <a:round/>
            <a:headEnd type="none" w="med" len="med"/>
            <a:tailEnd type="none" w="med" len="med"/>
          </a:ln>
        </p:spPr>
      </p:cxnSp>
      <p:cxnSp>
        <p:nvCxnSpPr>
          <p:cNvPr id="211" name="Google Shape;211;p31"/>
          <p:cNvCxnSpPr/>
          <p:nvPr/>
        </p:nvCxnSpPr>
        <p:spPr>
          <a:xfrm>
            <a:off x="5849300" y="3082250"/>
            <a:ext cx="952200" cy="0"/>
          </a:xfrm>
          <a:prstGeom prst="straightConnector1">
            <a:avLst/>
          </a:prstGeom>
          <a:noFill/>
          <a:ln w="9525" cap="flat" cmpd="sng">
            <a:solidFill>
              <a:srgbClr val="CC0000"/>
            </a:solidFill>
            <a:prstDash val="solid"/>
            <a:round/>
            <a:headEnd type="none" w="med" len="med"/>
            <a:tailEnd type="none" w="med" len="med"/>
          </a:ln>
        </p:spPr>
      </p:cxnSp>
      <p:cxnSp>
        <p:nvCxnSpPr>
          <p:cNvPr id="212" name="Google Shape;212;p31"/>
          <p:cNvCxnSpPr/>
          <p:nvPr/>
        </p:nvCxnSpPr>
        <p:spPr>
          <a:xfrm>
            <a:off x="6970150" y="2384575"/>
            <a:ext cx="952200" cy="0"/>
          </a:xfrm>
          <a:prstGeom prst="straightConnector1">
            <a:avLst/>
          </a:prstGeom>
          <a:noFill/>
          <a:ln w="9525" cap="flat" cmpd="sng">
            <a:solidFill>
              <a:srgbClr val="CC0000"/>
            </a:solidFill>
            <a:prstDash val="solid"/>
            <a:round/>
            <a:headEnd type="none" w="med" len="med"/>
            <a:tailEnd type="none" w="med" len="med"/>
          </a:ln>
        </p:spPr>
      </p:cxnSp>
      <p:sp>
        <p:nvSpPr>
          <p:cNvPr id="2" name="TextBox 1">
            <a:extLst>
              <a:ext uri="{FF2B5EF4-FFF2-40B4-BE49-F238E27FC236}">
                <a16:creationId xmlns:a16="http://schemas.microsoft.com/office/drawing/2014/main" id="{24CF393E-B191-727C-E1E5-B07657D08CB4}"/>
              </a:ext>
            </a:extLst>
          </p:cNvPr>
          <p:cNvSpPr txBox="1"/>
          <p:nvPr/>
        </p:nvSpPr>
        <p:spPr>
          <a:xfrm>
            <a:off x="8167712" y="2865697"/>
            <a:ext cx="798617" cy="1277273"/>
          </a:xfrm>
          <a:prstGeom prst="rect">
            <a:avLst/>
          </a:prstGeom>
          <a:noFill/>
        </p:spPr>
        <p:txBody>
          <a:bodyPr wrap="none" rtlCol="0">
            <a:spAutoFit/>
          </a:bodyPr>
          <a:lstStyle/>
          <a:p>
            <a:r>
              <a:rPr lang="en-US" sz="1200" dirty="0"/>
              <a:t>Polity</a:t>
            </a:r>
          </a:p>
          <a:p>
            <a:pPr>
              <a:spcBef>
                <a:spcPts val="600"/>
              </a:spcBef>
            </a:pPr>
            <a:r>
              <a:rPr lang="en-US" sz="1200" dirty="0"/>
              <a:t>-5: 14%</a:t>
            </a:r>
          </a:p>
          <a:p>
            <a:r>
              <a:rPr lang="en-US" sz="1200" dirty="0"/>
              <a:t> 5: -16%</a:t>
            </a:r>
          </a:p>
          <a:p>
            <a:endParaRPr lang="en-US" sz="1200" dirty="0"/>
          </a:p>
          <a:p>
            <a:r>
              <a:rPr lang="en-US" sz="1200" dirty="0"/>
              <a:t>-10: 33%</a:t>
            </a:r>
          </a:p>
          <a:p>
            <a:r>
              <a:rPr lang="en-US" sz="1200" dirty="0"/>
              <a:t>10: -29%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18882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1.2: WTO x Inst.</a:t>
            </a:r>
            <a:endParaRPr sz="2400" b="1" i="0" u="none" strike="noStrike" cap="none">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1.2: WTO x Inst.</a:t>
            </a:r>
            <a:endParaRPr sz="2400" b="1" i="0" u="none" strike="noStrike" cap="none">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2282997" cy="307777"/>
          </a:xfrm>
          <a:prstGeom prst="rect">
            <a:avLst/>
          </a:prstGeom>
          <a:noFill/>
        </p:spPr>
        <p:txBody>
          <a:bodyPr wrap="none" rtlCol="0">
            <a:spAutoFit/>
          </a:bodyPr>
          <a:lstStyle/>
          <a:p>
            <a:r>
              <a:rPr lang="en-US" dirty="0"/>
              <a:t>Non-parametric estimation</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2.2: Inst. x WTO-related Period</a:t>
            </a:r>
            <a:endParaRPr sz="2400" b="1" i="0" u="none" strike="noStrike" cap="none">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1519588" y="1048232"/>
            <a:ext cx="4860676" cy="409526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New Puzzle</a:t>
            </a:r>
            <a:r>
              <a:rPr lang="en-US" sz="2400" b="1" dirty="0">
                <a:solidFill>
                  <a:schemeClr val="bg2">
                    <a:lumMod val="40000"/>
                    <a:lumOff val="60000"/>
                  </a:schemeClr>
                </a:solidFill>
              </a:rPr>
              <a:t>, Old Debate</a:t>
            </a:r>
            <a:endParaRPr sz="2400" b="1" dirty="0">
              <a:solidFill>
                <a:schemeClr val="bg2">
                  <a:lumMod val="40000"/>
                  <a:lumOff val="60000"/>
                </a:schemeClr>
              </a:solidFill>
            </a:endParaRPr>
          </a:p>
        </p:txBody>
      </p:sp>
      <p:pic>
        <p:nvPicPr>
          <p:cNvPr id="82" name="Google Shape;82;p15"/>
          <p:cNvPicPr preferRelativeResize="0"/>
          <p:nvPr/>
        </p:nvPicPr>
        <p:blipFill>
          <a:blip r:embed="rId3">
            <a:alphaModFix/>
          </a:blip>
          <a:stretch>
            <a:fillRect/>
          </a:stretch>
        </p:blipFill>
        <p:spPr>
          <a:xfrm>
            <a:off x="-113500" y="1696525"/>
            <a:ext cx="4620724" cy="3194674"/>
          </a:xfrm>
          <a:prstGeom prst="rect">
            <a:avLst/>
          </a:prstGeom>
          <a:noFill/>
          <a:ln>
            <a:noFill/>
          </a:ln>
        </p:spPr>
      </p:pic>
      <p:pic>
        <p:nvPicPr>
          <p:cNvPr id="83" name="Google Shape;83;p15"/>
          <p:cNvPicPr preferRelativeResize="0"/>
          <p:nvPr/>
        </p:nvPicPr>
        <p:blipFill>
          <a:blip r:embed="rId4">
            <a:alphaModFix/>
          </a:blip>
          <a:stretch>
            <a:fillRect/>
          </a:stretch>
        </p:blipFill>
        <p:spPr>
          <a:xfrm>
            <a:off x="4392900" y="0"/>
            <a:ext cx="4620725" cy="2778154"/>
          </a:xfrm>
          <a:prstGeom prst="rect">
            <a:avLst/>
          </a:prstGeom>
          <a:noFill/>
          <a:ln>
            <a:noFill/>
          </a:ln>
        </p:spPr>
      </p:pic>
      <p:pic>
        <p:nvPicPr>
          <p:cNvPr id="84" name="Google Shape;84;p15"/>
          <p:cNvPicPr preferRelativeResize="0"/>
          <p:nvPr/>
        </p:nvPicPr>
        <p:blipFill>
          <a:blip r:embed="rId5">
            <a:alphaModFix/>
          </a:blip>
          <a:stretch>
            <a:fillRect/>
          </a:stretch>
        </p:blipFill>
        <p:spPr>
          <a:xfrm>
            <a:off x="4736300" y="2791475"/>
            <a:ext cx="4375075" cy="2247075"/>
          </a:xfrm>
          <a:prstGeom prst="rect">
            <a:avLst/>
          </a:prstGeom>
          <a:noFill/>
          <a:ln>
            <a:noFill/>
          </a:ln>
        </p:spPr>
      </p:pic>
      <p:sp>
        <p:nvSpPr>
          <p:cNvPr id="85" name="Google Shape;85;p15"/>
          <p:cNvSpPr txBox="1"/>
          <p:nvPr/>
        </p:nvSpPr>
        <p:spPr>
          <a:xfrm>
            <a:off x="367900" y="1253325"/>
            <a:ext cx="3537000" cy="5586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chemeClr val="dk1"/>
              </a:buClr>
              <a:buSzPts val="1200"/>
            </a:pPr>
            <a:r>
              <a:rPr lang="en-US" sz="1200" dirty="0">
                <a:solidFill>
                  <a:schemeClr val="dk1"/>
                </a:solidFill>
              </a:rPr>
              <a:t>Not only democratic backsliding</a:t>
            </a:r>
            <a:endParaRPr sz="12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Case Comparison</a:t>
            </a:r>
            <a:endParaRPr sz="2400" b="1" i="0" u="none" strike="noStrike" cap="none">
              <a:solidFill>
                <a:schemeClr val="lt1"/>
              </a:solidFill>
            </a:endParaRPr>
          </a:p>
        </p:txBody>
      </p:sp>
      <p:pic>
        <p:nvPicPr>
          <p:cNvPr id="287" name="Google Shape;287;p41"/>
          <p:cNvPicPr preferRelativeResize="0"/>
          <p:nvPr/>
        </p:nvPicPr>
        <p:blipFill>
          <a:blip r:embed="rId3">
            <a:alphaModFix/>
          </a:blip>
          <a:stretch>
            <a:fillRect/>
          </a:stretch>
        </p:blipFill>
        <p:spPr>
          <a:xfrm>
            <a:off x="-155375" y="2207000"/>
            <a:ext cx="3922724" cy="2023825"/>
          </a:xfrm>
          <a:prstGeom prst="rect">
            <a:avLst/>
          </a:prstGeom>
          <a:noFill/>
          <a:ln>
            <a:noFill/>
          </a:ln>
        </p:spPr>
      </p:pic>
      <p:pic>
        <p:nvPicPr>
          <p:cNvPr id="288" name="Google Shape;288;p41"/>
          <p:cNvPicPr preferRelativeResize="0"/>
          <p:nvPr/>
        </p:nvPicPr>
        <p:blipFill>
          <a:blip r:embed="rId4">
            <a:alphaModFix/>
          </a:blip>
          <a:stretch>
            <a:fillRect/>
          </a:stretch>
        </p:blipFill>
        <p:spPr>
          <a:xfrm>
            <a:off x="3835100" y="2011275"/>
            <a:ext cx="5271824" cy="2555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Possible Questions</a:t>
            </a:r>
            <a:endParaRPr sz="2400" b="1" i="0" u="none" strike="noStrike" cap="none">
              <a:solidFill>
                <a:schemeClr val="lt1"/>
              </a:solidFill>
            </a:endParaRPr>
          </a:p>
        </p:txBody>
      </p:sp>
      <p:sp>
        <p:nvSpPr>
          <p:cNvPr id="295" name="Google Shape;295;p42"/>
          <p:cNvSpPr txBox="1"/>
          <p:nvPr/>
        </p:nvSpPr>
        <p:spPr>
          <a:xfrm>
            <a:off x="413950" y="1365150"/>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Spillover and 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FDI?</a:t>
            </a: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334622"/>
            <a:ext cx="8408100" cy="3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rPr>
              <a:t>Takeaways:</a:t>
            </a:r>
            <a:endParaRPr sz="1600" b="1"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Autocratic success is unlikely without relying on a globalized economy (flip side: democratic backsliding)</a:t>
            </a:r>
            <a:endParaRPr sz="1600"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A theory for why global democracy crisis ⇒ </a:t>
            </a:r>
            <a:r>
              <a:rPr lang="en-US" sz="1600" b="1" dirty="0">
                <a:solidFill>
                  <a:schemeClr val="dk1"/>
                </a:solidFill>
              </a:rPr>
              <a:t>external factor (complement Acemoglu, Ang…)</a:t>
            </a:r>
            <a:endParaRPr sz="1600"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If “Trump is the outcome” and there’re structural causes behind trend – unlikely self-heal if causes unaddressed</a:t>
            </a:r>
            <a:endParaRPr sz="1600" dirty="0">
              <a:solidFill>
                <a:schemeClr val="dk1"/>
              </a:solidFill>
            </a:endParaRPr>
          </a:p>
          <a:p>
            <a:pPr marL="457200" lvl="0" indent="0" algn="l" rtl="0">
              <a:lnSpc>
                <a:spcPct val="115000"/>
              </a:lnSpc>
              <a:spcBef>
                <a:spcPts val="0"/>
              </a:spcBef>
              <a:spcAft>
                <a:spcPts val="0"/>
              </a:spcAft>
              <a:buNone/>
            </a:pPr>
            <a:endParaRPr sz="1600" dirty="0">
              <a:solidFill>
                <a:schemeClr val="dk1"/>
              </a:solidFill>
            </a:endParaRPr>
          </a:p>
          <a:p>
            <a:pPr marL="0" lvl="0" indent="0" algn="l" rtl="0">
              <a:lnSpc>
                <a:spcPct val="115000"/>
              </a:lnSpc>
              <a:spcBef>
                <a:spcPts val="0"/>
              </a:spcBef>
              <a:spcAft>
                <a:spcPts val="0"/>
              </a:spcAft>
              <a:buNone/>
            </a:pPr>
            <a:r>
              <a:rPr lang="en-US" sz="1600" b="1" dirty="0">
                <a:solidFill>
                  <a:schemeClr val="dk1"/>
                </a:solidFill>
              </a:rPr>
              <a:t>Theory:</a:t>
            </a:r>
            <a:endParaRPr sz="1600" b="1"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rPr>
              <a:t>Regime type and performance; democratization</a:t>
            </a:r>
            <a:endParaRPr sz="16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rPr>
              <a:t>Sequential IO accession not enough</a:t>
            </a:r>
            <a:endParaRPr sz="1600"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rPr>
              <a:t>Power transition theory?</a:t>
            </a:r>
            <a:endParaRPr sz="1600" dirty="0">
              <a:solidFill>
                <a:schemeClr val="dk1"/>
              </a:solidFill>
            </a:endParaRPr>
          </a:p>
        </p:txBody>
      </p:sp>
      <p:sp>
        <p:nvSpPr>
          <p:cNvPr id="2" name="TextBox 1">
            <a:extLst>
              <a:ext uri="{FF2B5EF4-FFF2-40B4-BE49-F238E27FC236}">
                <a16:creationId xmlns:a16="http://schemas.microsoft.com/office/drawing/2014/main" id="{5B46117D-A526-8DBF-A01A-B148680B4AA4}"/>
              </a:ext>
            </a:extLst>
          </p:cNvPr>
          <p:cNvSpPr txBox="1"/>
          <p:nvPr/>
        </p:nvSpPr>
        <p:spPr>
          <a:xfrm>
            <a:off x="7190072" y="4744722"/>
            <a:ext cx="1069524" cy="307777"/>
          </a:xfrm>
          <a:prstGeom prst="rect">
            <a:avLst/>
          </a:prstGeom>
          <a:noFill/>
        </p:spPr>
        <p:txBody>
          <a:bodyPr wrap="none" rtlCol="0">
            <a:spAutoFit/>
          </a:bodyPr>
          <a:lstStyle/>
          <a:p>
            <a:r>
              <a:rPr lang="en-US" dirty="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16"/>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91" name="Google Shape;91;p1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New Puzzle</a:t>
            </a:r>
            <a:r>
              <a:rPr lang="en-US" sz="2400" b="1" dirty="0">
                <a:solidFill>
                  <a:schemeClr val="bg2">
                    <a:lumMod val="40000"/>
                    <a:lumOff val="60000"/>
                  </a:schemeClr>
                </a:solidFill>
              </a:rPr>
              <a:t>, Old Debate</a:t>
            </a:r>
            <a:endParaRPr sz="2400" b="1" dirty="0">
              <a:solidFill>
                <a:schemeClr val="bg2">
                  <a:lumMod val="40000"/>
                  <a:lumOff val="60000"/>
                </a:schemeClr>
              </a:solidFill>
            </a:endParaRPr>
          </a:p>
        </p:txBody>
      </p:sp>
      <p:pic>
        <p:nvPicPr>
          <p:cNvPr id="92" name="Google Shape;92;p16"/>
          <p:cNvPicPr preferRelativeResize="0"/>
          <p:nvPr/>
        </p:nvPicPr>
        <p:blipFill rotWithShape="1">
          <a:blip r:embed="rId3">
            <a:alphaModFix/>
          </a:blip>
          <a:srcRect l="27851" t="10638" b="14283"/>
          <a:stretch/>
        </p:blipFill>
        <p:spPr>
          <a:xfrm>
            <a:off x="481263" y="1357161"/>
            <a:ext cx="3620462" cy="1703673"/>
          </a:xfrm>
          <a:prstGeom prst="rect">
            <a:avLst/>
          </a:prstGeom>
          <a:noFill/>
          <a:ln>
            <a:noFill/>
          </a:ln>
        </p:spPr>
      </p:pic>
      <p:pic>
        <p:nvPicPr>
          <p:cNvPr id="93" name="Google Shape;93;p16"/>
          <p:cNvPicPr preferRelativeResize="0"/>
          <p:nvPr/>
        </p:nvPicPr>
        <p:blipFill>
          <a:blip r:embed="rId4">
            <a:alphaModFix/>
          </a:blip>
          <a:stretch>
            <a:fillRect/>
          </a:stretch>
        </p:blipFill>
        <p:spPr>
          <a:xfrm>
            <a:off x="4870719" y="2282624"/>
            <a:ext cx="4169697" cy="2724151"/>
          </a:xfrm>
          <a:prstGeom prst="rect">
            <a:avLst/>
          </a:prstGeom>
          <a:noFill/>
          <a:ln>
            <a:noFill/>
          </a:ln>
        </p:spPr>
      </p:pic>
      <p:sp>
        <p:nvSpPr>
          <p:cNvPr id="94" name="Google Shape;94;p16"/>
          <p:cNvSpPr txBox="1"/>
          <p:nvPr/>
        </p:nvSpPr>
        <p:spPr>
          <a:xfrm>
            <a:off x="1993475" y="4314075"/>
            <a:ext cx="3000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222222"/>
                </a:solidFill>
                <a:highlight>
                  <a:srgbClr val="FFFFFF"/>
                </a:highlight>
              </a:rPr>
              <a:t>"...So if you believe in a future of greater openness and freedom for the people of China, you ought to be for this agreement."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2">
                    <a:lumMod val="40000"/>
                    <a:lumOff val="60000"/>
                  </a:schemeClr>
                </a:solidFill>
              </a:rPr>
              <a:t>New Puzzle, </a:t>
            </a:r>
            <a:r>
              <a:rPr lang="en-US" sz="2400" b="1" dirty="0">
                <a:solidFill>
                  <a:schemeClr val="lt1"/>
                </a:solidFill>
              </a:rPr>
              <a:t>Old Debate</a:t>
            </a:r>
            <a:endParaRPr sz="2400" b="1" dirty="0">
              <a:solidFill>
                <a:schemeClr val="lt1"/>
              </a:solidFill>
            </a:endParaRPr>
          </a:p>
        </p:txBody>
      </p:sp>
      <p:sp>
        <p:nvSpPr>
          <p:cNvPr id="101" name="Google Shape;101;p17"/>
          <p:cNvSpPr txBox="1"/>
          <p:nvPr/>
        </p:nvSpPr>
        <p:spPr>
          <a:xfrm>
            <a:off x="398775" y="1440500"/>
            <a:ext cx="4418700" cy="233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dirty="0">
                <a:solidFill>
                  <a:schemeClr val="dk1"/>
                </a:solidFill>
              </a:rPr>
              <a:t>Regime type &amp; </a:t>
            </a:r>
            <a:r>
              <a:rPr lang="en-US" sz="1600" u="sng" dirty="0">
                <a:solidFill>
                  <a:schemeClr val="dk1"/>
                </a:solidFill>
              </a:rPr>
              <a:t>growth</a:t>
            </a:r>
            <a:r>
              <a:rPr lang="en-US" sz="1600" dirty="0">
                <a:solidFill>
                  <a:schemeClr val="dk1"/>
                </a:solidFill>
              </a:rPr>
              <a:t>: no conclusion </a:t>
            </a:r>
            <a:r>
              <a:rPr lang="en-US" sz="1200" dirty="0">
                <a:solidFill>
                  <a:srgbClr val="B7B7B7"/>
                </a:solidFill>
              </a:rPr>
              <a:t>(</a:t>
            </a:r>
            <a:r>
              <a:rPr lang="en-US" sz="1200" dirty="0" err="1">
                <a:solidFill>
                  <a:srgbClr val="B7B7B7"/>
                </a:solidFill>
              </a:rPr>
              <a:t>Przeworski</a:t>
            </a:r>
            <a:r>
              <a:rPr lang="en-US" sz="1200" dirty="0">
                <a:solidFill>
                  <a:srgbClr val="B7B7B7"/>
                </a:solidFill>
              </a:rPr>
              <a:t> et al. 2000; Barro 1996)</a:t>
            </a:r>
            <a:endParaRPr sz="1200" dirty="0">
              <a:solidFill>
                <a:srgbClr val="B7B7B7"/>
              </a:solidFill>
            </a:endParaRPr>
          </a:p>
          <a:p>
            <a:pPr marL="0" lvl="0" indent="0" algn="l" rtl="0">
              <a:spcBef>
                <a:spcPts val="0"/>
              </a:spcBef>
              <a:spcAft>
                <a:spcPts val="0"/>
              </a:spcAft>
              <a:buNone/>
            </a:pPr>
            <a:endParaRPr sz="1600" dirty="0">
              <a:solidFill>
                <a:schemeClr val="dk1"/>
              </a:solidFill>
            </a:endParaRPr>
          </a:p>
          <a:p>
            <a:pPr marL="457200" lvl="0" indent="-342900" algn="l" rtl="0">
              <a:lnSpc>
                <a:spcPct val="150000"/>
              </a:lnSpc>
              <a:spcBef>
                <a:spcPts val="600"/>
              </a:spcBef>
              <a:spcAft>
                <a:spcPts val="0"/>
              </a:spcAft>
              <a:buClr>
                <a:schemeClr val="dk1"/>
              </a:buClr>
              <a:buSzPts val="1800"/>
              <a:buChar char="●"/>
            </a:pPr>
            <a:r>
              <a:rPr lang="en-US" sz="1600" dirty="0">
                <a:solidFill>
                  <a:schemeClr val="dk1"/>
                </a:solidFill>
              </a:rPr>
              <a:t>Regime type &amp; </a:t>
            </a:r>
            <a:r>
              <a:rPr lang="en-US" sz="1600" u="sng" dirty="0">
                <a:solidFill>
                  <a:schemeClr val="dk1"/>
                </a:solidFill>
              </a:rPr>
              <a:t>exports</a:t>
            </a:r>
            <a:r>
              <a:rPr lang="en-US" sz="1600" dirty="0">
                <a:solidFill>
                  <a:schemeClr val="dk1"/>
                </a:solidFill>
              </a:rPr>
              <a:t>: democracy better </a:t>
            </a:r>
            <a:r>
              <a:rPr lang="en-US" sz="1200" dirty="0">
                <a:solidFill>
                  <a:srgbClr val="B7B7B7"/>
                </a:solidFill>
              </a:rPr>
              <a:t>(</a:t>
            </a:r>
            <a:r>
              <a:rPr lang="en-US" sz="1200" dirty="0" err="1">
                <a:solidFill>
                  <a:srgbClr val="B7B7B7"/>
                </a:solidFill>
              </a:rPr>
              <a:t>Eichengreen</a:t>
            </a:r>
            <a:r>
              <a:rPr lang="en-US" sz="1200" dirty="0">
                <a:solidFill>
                  <a:srgbClr val="B7B7B7"/>
                </a:solidFill>
              </a:rPr>
              <a:t> and </a:t>
            </a:r>
            <a:r>
              <a:rPr lang="en-US" sz="1200" dirty="0" err="1">
                <a:solidFill>
                  <a:srgbClr val="B7B7B7"/>
                </a:solidFill>
              </a:rPr>
              <a:t>Leblang</a:t>
            </a:r>
            <a:r>
              <a:rPr lang="en-US" sz="1200" dirty="0">
                <a:solidFill>
                  <a:srgbClr val="B7B7B7"/>
                </a:solidFill>
              </a:rPr>
              <a:t> 2007; Levchenko 2007; Yu 2010)</a:t>
            </a:r>
            <a:endParaRPr sz="1200" dirty="0">
              <a:solidFill>
                <a:srgbClr val="B7B7B7"/>
              </a:solidFill>
            </a:endParaRPr>
          </a:p>
          <a:p>
            <a:pPr marL="0" lvl="0" indent="0" algn="l" rtl="0">
              <a:spcBef>
                <a:spcPts val="0"/>
              </a:spcBef>
              <a:spcAft>
                <a:spcPts val="0"/>
              </a:spcAft>
              <a:buNone/>
            </a:pPr>
            <a:endParaRPr sz="1600"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solidFill>
                <a:schemeClr val="dk1"/>
              </a:solidFill>
            </a:endParaRPr>
          </a:p>
        </p:txBody>
      </p:sp>
      <p:sp>
        <p:nvSpPr>
          <p:cNvPr id="102" name="Google Shape;102;p17"/>
          <p:cNvSpPr txBox="1"/>
          <p:nvPr/>
        </p:nvSpPr>
        <p:spPr>
          <a:xfrm>
            <a:off x="5865400" y="1693825"/>
            <a:ext cx="3074700" cy="190818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rPr>
              <a:t>Mostly use pre-2000 data</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Primarily on internal mechanisms (black-box)</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Ignore global transformation, democracy higher inst. post-1990 </a:t>
            </a:r>
            <a:endParaRPr dirty="0">
              <a:solidFill>
                <a:schemeClr val="dk1"/>
              </a:solidFill>
            </a:endParaRPr>
          </a:p>
        </p:txBody>
      </p:sp>
      <p:pic>
        <p:nvPicPr>
          <p:cNvPr id="103" name="Google Shape;103;p17"/>
          <p:cNvPicPr preferRelativeResize="0"/>
          <p:nvPr/>
        </p:nvPicPr>
        <p:blipFill>
          <a:blip r:embed="rId3">
            <a:alphaModFix/>
          </a:blip>
          <a:stretch>
            <a:fillRect/>
          </a:stretch>
        </p:blipFill>
        <p:spPr>
          <a:xfrm>
            <a:off x="5263975" y="1916685"/>
            <a:ext cx="315625" cy="1065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Main Argument</a:t>
            </a:r>
            <a:endParaRPr sz="2400" b="1" i="0" u="none" strike="noStrike" cap="none" dirty="0">
              <a:solidFill>
                <a:schemeClr val="lt1"/>
              </a:solidFill>
            </a:endParaRPr>
          </a:p>
        </p:txBody>
      </p:sp>
      <p:sp>
        <p:nvSpPr>
          <p:cNvPr id="110" name="Google Shape;110;p18"/>
          <p:cNvSpPr/>
          <p:nvPr/>
        </p:nvSpPr>
        <p:spPr>
          <a:xfrm>
            <a:off x="201250" y="1601975"/>
            <a:ext cx="9011400" cy="12513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800" b="1" dirty="0">
                <a:solidFill>
                  <a:schemeClr val="dk1"/>
                </a:solidFill>
              </a:rPr>
              <a:t>Autocratic institutions</a:t>
            </a:r>
            <a:r>
              <a:rPr lang="en-US" sz="1800" dirty="0">
                <a:solidFill>
                  <a:schemeClr val="dk1"/>
                </a:solidFill>
              </a:rPr>
              <a:t>:</a:t>
            </a:r>
            <a:endParaRPr sz="1800" dirty="0">
              <a:solidFill>
                <a:schemeClr val="dk1"/>
              </a:solidFill>
            </a:endParaRPr>
          </a:p>
          <a:p>
            <a:pPr marL="914400" marR="0" lvl="1" indent="-342900" algn="l" rtl="0">
              <a:lnSpc>
                <a:spcPct val="100000"/>
              </a:lnSpc>
              <a:spcBef>
                <a:spcPts val="1000"/>
              </a:spcBef>
              <a:spcAft>
                <a:spcPts val="0"/>
              </a:spcAft>
              <a:buClr>
                <a:schemeClr val="dk1"/>
              </a:buClr>
              <a:buSzPts val="1800"/>
              <a:buChar char="○"/>
            </a:pPr>
            <a:r>
              <a:rPr lang="en-US" sz="1800" dirty="0">
                <a:solidFill>
                  <a:schemeClr val="dk1"/>
                </a:solidFill>
              </a:rPr>
              <a:t>Although </a:t>
            </a:r>
            <a:r>
              <a:rPr lang="en-US" sz="1800" b="1" dirty="0">
                <a:solidFill>
                  <a:schemeClr val="dk1"/>
                </a:solidFill>
              </a:rPr>
              <a:t>weak</a:t>
            </a:r>
            <a:r>
              <a:rPr lang="en-US" sz="1800" dirty="0">
                <a:solidFill>
                  <a:schemeClr val="dk1"/>
                </a:solidFill>
              </a:rPr>
              <a:t> generating inclusive, </a:t>
            </a:r>
            <a:r>
              <a:rPr lang="en-US" sz="1800" b="1" dirty="0">
                <a:solidFill>
                  <a:srgbClr val="980000"/>
                </a:solidFill>
              </a:rPr>
              <a:t>internal demand</a:t>
            </a:r>
            <a:r>
              <a:rPr lang="en-US" sz="1800" dirty="0">
                <a:solidFill>
                  <a:schemeClr val="dk1"/>
                </a:solidFill>
              </a:rPr>
              <a:t> due to political limitations</a:t>
            </a:r>
            <a:endParaRPr sz="1800" dirty="0">
              <a:solidFill>
                <a:schemeClr val="dk1"/>
              </a:solidFill>
            </a:endParaRPr>
          </a:p>
          <a:p>
            <a:pPr marL="914400" marR="0" lvl="1" indent="-342900" algn="l" rtl="0">
              <a:lnSpc>
                <a:spcPct val="100000"/>
              </a:lnSpc>
              <a:spcBef>
                <a:spcPts val="0"/>
              </a:spcBef>
              <a:spcAft>
                <a:spcPts val="0"/>
              </a:spcAft>
              <a:buClr>
                <a:schemeClr val="dk1"/>
              </a:buClr>
              <a:buSzPts val="1800"/>
              <a:buChar char="○"/>
            </a:pPr>
            <a:r>
              <a:rPr lang="en-US" sz="1800" b="1" dirty="0">
                <a:solidFill>
                  <a:schemeClr val="dk1"/>
                </a:solidFill>
              </a:rPr>
              <a:t>Good</a:t>
            </a:r>
            <a:r>
              <a:rPr lang="en-US" sz="1800" dirty="0">
                <a:solidFill>
                  <a:schemeClr val="dk1"/>
                </a:solidFill>
              </a:rPr>
              <a:t> at competing for </a:t>
            </a:r>
            <a:r>
              <a:rPr lang="en-US" sz="1800" b="1" dirty="0">
                <a:solidFill>
                  <a:srgbClr val="980000"/>
                </a:solidFill>
              </a:rPr>
              <a:t>external demand</a:t>
            </a:r>
            <a:r>
              <a:rPr lang="en-US" sz="1800" b="1" i="1" dirty="0">
                <a:solidFill>
                  <a:schemeClr val="dk1"/>
                </a:solidFill>
              </a:rPr>
              <a:t> </a:t>
            </a:r>
            <a:r>
              <a:rPr lang="en-US" sz="1800" dirty="0">
                <a:solidFill>
                  <a:schemeClr val="dk1"/>
                </a:solidFill>
              </a:rPr>
              <a:t>relying on a </a:t>
            </a:r>
            <a:r>
              <a:rPr lang="en-US" sz="1800" b="1" dirty="0">
                <a:solidFill>
                  <a:schemeClr val="dk1"/>
                </a:solidFill>
              </a:rPr>
              <a:t>globalized</a:t>
            </a:r>
            <a:r>
              <a:rPr lang="en-US" sz="1800" dirty="0">
                <a:solidFill>
                  <a:schemeClr val="dk1"/>
                </a:solidFill>
              </a:rPr>
              <a:t> economy</a:t>
            </a:r>
            <a:endParaRPr sz="1800" dirty="0">
              <a:solidFill>
                <a:schemeClr val="dk1"/>
              </a:solidFill>
            </a:endParaRPr>
          </a:p>
          <a:p>
            <a:pPr marL="457200" marR="0" lvl="0" indent="0" algn="l" rtl="0">
              <a:lnSpc>
                <a:spcPct val="100000"/>
              </a:lnSpc>
              <a:spcBef>
                <a:spcPts val="0"/>
              </a:spcBef>
              <a:spcAft>
                <a:spcPts val="0"/>
              </a:spcAft>
              <a:buNone/>
            </a:pPr>
            <a:endParaRPr sz="1800" dirty="0">
              <a:solidFill>
                <a:schemeClr val="dk1"/>
              </a:solidFill>
            </a:endParaRPr>
          </a:p>
          <a:p>
            <a:pPr marL="457200" marR="0" lvl="0" indent="0" algn="l" rtl="0">
              <a:lnSpc>
                <a:spcPct val="100000"/>
              </a:lnSpc>
              <a:spcBef>
                <a:spcPts val="0"/>
              </a:spcBef>
              <a:spcAft>
                <a:spcPts val="0"/>
              </a:spcAft>
              <a:buNone/>
            </a:pPr>
            <a:endParaRPr sz="1800" dirty="0">
              <a:solidFill>
                <a:schemeClr val="dk1"/>
              </a:solidFill>
            </a:endParaRPr>
          </a:p>
          <a:p>
            <a:pPr marL="457200" marR="0" lvl="0" indent="-342900" algn="l" rtl="0">
              <a:lnSpc>
                <a:spcPct val="100000"/>
              </a:lnSpc>
              <a:spcBef>
                <a:spcPts val="0"/>
              </a:spcBef>
              <a:spcAft>
                <a:spcPts val="0"/>
              </a:spcAft>
              <a:buClr>
                <a:schemeClr val="dk1"/>
              </a:buClr>
              <a:buSzPts val="1800"/>
              <a:buChar char="●"/>
            </a:pPr>
            <a:r>
              <a:rPr lang="en-US" sz="1800" dirty="0">
                <a:solidFill>
                  <a:schemeClr val="dk1"/>
                </a:solidFill>
              </a:rPr>
              <a:t>Not all, only “</a:t>
            </a:r>
            <a:r>
              <a:rPr lang="en-US" sz="1800" b="1" dirty="0">
                <a:solidFill>
                  <a:srgbClr val="980000"/>
                </a:solidFill>
              </a:rPr>
              <a:t>Engaged Reformers</a:t>
            </a:r>
            <a:r>
              <a:rPr lang="en-US" sz="1800" dirty="0">
                <a:solidFill>
                  <a:schemeClr val="dk1"/>
                </a:solidFill>
              </a:rPr>
              <a:t>” – those who reformed and are engaged by the global trade regimes to some degree (discussed later).</a:t>
            </a:r>
            <a:endParaRPr sz="18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“Engaged Reformers”: Face Validation</a:t>
            </a:r>
            <a:endParaRPr sz="2400" b="1" i="0" u="none" strike="noStrike" cap="none">
              <a:solidFill>
                <a:schemeClr val="lt1"/>
              </a:solidFill>
            </a:endParaRPr>
          </a:p>
        </p:txBody>
      </p:sp>
      <p:pic>
        <p:nvPicPr>
          <p:cNvPr id="117" name="Google Shape;117;p19"/>
          <p:cNvPicPr preferRelativeResize="0"/>
          <p:nvPr/>
        </p:nvPicPr>
        <p:blipFill>
          <a:blip r:embed="rId3">
            <a:alphaModFix/>
          </a:blip>
          <a:stretch>
            <a:fillRect/>
          </a:stretch>
        </p:blipFill>
        <p:spPr>
          <a:xfrm>
            <a:off x="1405725" y="1041125"/>
            <a:ext cx="5544499" cy="399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0"/>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23" name="Google Shape;123;p2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Causal Factors: The Performance Framework </a:t>
            </a:r>
            <a:endParaRPr sz="2400" b="1" i="0" u="none" strike="noStrike" cap="none" dirty="0">
              <a:solidFill>
                <a:schemeClr val="lt1"/>
              </a:solidFill>
            </a:endParaRPr>
          </a:p>
        </p:txBody>
      </p:sp>
      <p:pic>
        <p:nvPicPr>
          <p:cNvPr id="124" name="Google Shape;124;p20"/>
          <p:cNvPicPr preferRelativeResize="0"/>
          <p:nvPr/>
        </p:nvPicPr>
        <p:blipFill>
          <a:blip r:embed="rId3">
            <a:alphaModFix/>
          </a:blip>
          <a:stretch>
            <a:fillRect/>
          </a:stretch>
        </p:blipFill>
        <p:spPr>
          <a:xfrm>
            <a:off x="3198400" y="3353875"/>
            <a:ext cx="4877674" cy="1759050"/>
          </a:xfrm>
          <a:prstGeom prst="rect">
            <a:avLst/>
          </a:prstGeom>
          <a:noFill/>
          <a:ln>
            <a:noFill/>
          </a:ln>
        </p:spPr>
      </p:pic>
      <p:sp>
        <p:nvSpPr>
          <p:cNvPr id="125" name="Google Shape;125;p20"/>
          <p:cNvSpPr txBox="1"/>
          <p:nvPr/>
        </p:nvSpPr>
        <p:spPr>
          <a:xfrm>
            <a:off x="268575" y="1294025"/>
            <a:ext cx="7622700" cy="23520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Char char="●"/>
            </a:pPr>
            <a:r>
              <a:rPr lang="en-US" sz="1600" b="1" dirty="0">
                <a:solidFill>
                  <a:schemeClr val="dk1"/>
                </a:solidFill>
              </a:rPr>
              <a:t>Growth Theories</a:t>
            </a:r>
            <a:endParaRPr sz="1600" b="1" dirty="0">
              <a:solidFill>
                <a:schemeClr val="dk1"/>
              </a:solidFill>
            </a:endParaRPr>
          </a:p>
          <a:p>
            <a:pPr marL="914400" lvl="1" indent="-317500" algn="l" rtl="0">
              <a:lnSpc>
                <a:spcPct val="150000"/>
              </a:lnSpc>
              <a:spcBef>
                <a:spcPts val="0"/>
              </a:spcBef>
              <a:spcAft>
                <a:spcPts val="0"/>
              </a:spcAft>
              <a:buClr>
                <a:schemeClr val="dk1"/>
              </a:buClr>
              <a:buSzPts val="1400"/>
              <a:buChar char="○"/>
            </a:pPr>
            <a:r>
              <a:rPr lang="en-US" sz="1500" dirty="0">
                <a:solidFill>
                  <a:schemeClr val="dk1"/>
                </a:solidFill>
              </a:rPr>
              <a:t>Exogenous growth theory </a:t>
            </a:r>
            <a:r>
              <a:rPr lang="en-US" sz="900" dirty="0">
                <a:solidFill>
                  <a:srgbClr val="B7B7B7"/>
                </a:solidFill>
              </a:rPr>
              <a:t>(Solow 1957)</a:t>
            </a:r>
            <a:r>
              <a:rPr lang="en-US" sz="1500" dirty="0">
                <a:solidFill>
                  <a:schemeClr val="dk1"/>
                </a:solidFill>
              </a:rPr>
              <a:t>; Endogenous growth theory </a:t>
            </a:r>
            <a:r>
              <a:rPr lang="en-US" sz="900" dirty="0">
                <a:solidFill>
                  <a:srgbClr val="B7B7B7"/>
                </a:solidFill>
              </a:rPr>
              <a:t>(Romer 1986)</a:t>
            </a:r>
            <a:endParaRPr sz="900" dirty="0">
              <a:solidFill>
                <a:srgbClr val="B7B7B7"/>
              </a:solidFill>
            </a:endParaRPr>
          </a:p>
          <a:p>
            <a:pPr marL="914400" lvl="1" indent="-317500" algn="l" rtl="0">
              <a:lnSpc>
                <a:spcPct val="150000"/>
              </a:lnSpc>
              <a:spcBef>
                <a:spcPts val="0"/>
              </a:spcBef>
              <a:spcAft>
                <a:spcPts val="0"/>
              </a:spcAft>
              <a:buClr>
                <a:schemeClr val="dk1"/>
              </a:buClr>
              <a:buSzPts val="1400"/>
              <a:buChar char="○"/>
            </a:pPr>
            <a:r>
              <a:rPr lang="en-US" sz="1500" dirty="0">
                <a:solidFill>
                  <a:schemeClr val="dk1"/>
                </a:solidFill>
              </a:rPr>
              <a:t>Institutional theory of growth </a:t>
            </a:r>
            <a:r>
              <a:rPr lang="en-US" sz="900" dirty="0">
                <a:solidFill>
                  <a:srgbClr val="B7B7B7"/>
                </a:solidFill>
              </a:rPr>
              <a:t>(North 1990; Acemoglu et al. 2005)</a:t>
            </a:r>
            <a:endParaRPr sz="900" dirty="0">
              <a:solidFill>
                <a:srgbClr val="B7B7B7"/>
              </a:solidFill>
            </a:endParaRPr>
          </a:p>
          <a:p>
            <a:pPr marL="914400" lvl="1" indent="-317500">
              <a:lnSpc>
                <a:spcPct val="150000"/>
              </a:lnSpc>
              <a:buClr>
                <a:schemeClr val="dk1"/>
              </a:buClr>
              <a:buSzPts val="1400"/>
              <a:buChar char="○"/>
            </a:pPr>
            <a:r>
              <a:rPr lang="en-US" sz="1500" dirty="0">
                <a:solidFill>
                  <a:schemeClr val="dk1"/>
                </a:solidFill>
              </a:rPr>
              <a:t>Developmental state model </a:t>
            </a:r>
            <a:r>
              <a:rPr lang="en-US" sz="900" dirty="0">
                <a:solidFill>
                  <a:srgbClr val="B7B7B7"/>
                </a:solidFill>
              </a:rPr>
              <a:t>(Evans 1995; Haggard 1990; Rodrik 2004)</a:t>
            </a:r>
            <a:r>
              <a:rPr lang="en-US" sz="1500" dirty="0">
                <a:solidFill>
                  <a:schemeClr val="dk1"/>
                </a:solidFill>
              </a:rPr>
              <a:t> (echo structural transformation </a:t>
            </a:r>
            <a:r>
              <a:rPr lang="en-US" sz="900" dirty="0">
                <a:solidFill>
                  <a:srgbClr val="B7B7B7"/>
                </a:solidFill>
              </a:rPr>
              <a:t>(Lewis 1954)</a:t>
            </a:r>
            <a:r>
              <a:rPr lang="en-US" sz="900" dirty="0">
                <a:solidFill>
                  <a:schemeClr val="dk1"/>
                </a:solidFill>
              </a:rPr>
              <a:t> </a:t>
            </a:r>
            <a:r>
              <a:rPr lang="en-US" sz="1500" dirty="0">
                <a:solidFill>
                  <a:schemeClr val="dk1"/>
                </a:solidFill>
              </a:rPr>
              <a:t>) </a:t>
            </a:r>
            <a:r>
              <a:rPr lang="en-US" sz="1500" dirty="0">
                <a:solidFill>
                  <a:schemeClr val="dk1"/>
                </a:solidFill>
                <a:sym typeface="Wingdings" pitchFamily="2" charset="2"/>
              </a:rPr>
              <a:t> need intuitional pre-condition</a:t>
            </a:r>
            <a:endParaRPr sz="1500" dirty="0">
              <a:solidFill>
                <a:srgbClr val="B7B7B7"/>
              </a:solidFill>
            </a:endParaRPr>
          </a:p>
          <a:p>
            <a:pPr marL="0" lvl="0" indent="0" algn="l" rtl="0">
              <a:lnSpc>
                <a:spcPct val="150000"/>
              </a:lnSpc>
              <a:spcBef>
                <a:spcPts val="0"/>
              </a:spcBef>
              <a:spcAft>
                <a:spcPts val="0"/>
              </a:spcAft>
              <a:buNone/>
            </a:pPr>
            <a:endParaRPr sz="1100" dirty="0">
              <a:solidFill>
                <a:schemeClr val="dk1"/>
              </a:solidFill>
            </a:endParaRPr>
          </a:p>
          <a:p>
            <a:pPr marL="0" lvl="0" indent="0" algn="l" rtl="0">
              <a:lnSpc>
                <a:spcPct val="150000"/>
              </a:lnSpc>
              <a:spcBef>
                <a:spcPts val="0"/>
              </a:spcBef>
              <a:spcAft>
                <a:spcPts val="0"/>
              </a:spcAft>
              <a:buNone/>
            </a:pPr>
            <a:endParaRPr sz="1100" dirty="0">
              <a:solidFill>
                <a:schemeClr val="dk1"/>
              </a:solidFill>
            </a:endParaRPr>
          </a:p>
          <a:p>
            <a:pPr marL="457200" lvl="0" indent="0" algn="l" rtl="0">
              <a:lnSpc>
                <a:spcPct val="150000"/>
              </a:lnSpc>
              <a:spcBef>
                <a:spcPts val="0"/>
              </a:spcBef>
              <a:spcAft>
                <a:spcPts val="0"/>
              </a:spcAft>
              <a:buNone/>
            </a:pPr>
            <a:endParaRPr sz="1200" dirty="0">
              <a:solidFill>
                <a:schemeClr val="dk1"/>
              </a:solidFill>
            </a:endParaRPr>
          </a:p>
        </p:txBody>
      </p:sp>
      <p:sp>
        <p:nvSpPr>
          <p:cNvPr id="126" name="Google Shape;126;p20"/>
          <p:cNvSpPr txBox="1"/>
          <p:nvPr/>
        </p:nvSpPr>
        <p:spPr>
          <a:xfrm>
            <a:off x="268575" y="3488050"/>
            <a:ext cx="4687800" cy="1408047"/>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chemeClr val="dk1"/>
              </a:buClr>
              <a:buSzPts val="1700"/>
              <a:buChar char="●"/>
            </a:pPr>
            <a:r>
              <a:rPr lang="en-US" sz="1700" b="1" dirty="0">
                <a:solidFill>
                  <a:schemeClr val="dk1"/>
                </a:solidFill>
              </a:rPr>
              <a:t>Three factors:</a:t>
            </a:r>
            <a:endParaRPr sz="1700" b="1" dirty="0">
              <a:solidFill>
                <a:schemeClr val="dk1"/>
              </a:solidFill>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rPr>
              <a:t>Economic Institution </a:t>
            </a:r>
            <a:endParaRPr sz="1200" dirty="0">
              <a:solidFill>
                <a:schemeClr val="dk1"/>
              </a:solidFill>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rPr>
              <a:t>Expanded market</a:t>
            </a:r>
            <a:endParaRPr sz="1200" dirty="0">
              <a:solidFill>
                <a:schemeClr val="dk1"/>
              </a:solidFill>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rPr>
              <a:t>State policy</a:t>
            </a:r>
            <a:endParaRPr sz="1800" dirty="0">
              <a:solidFill>
                <a:schemeClr val="dk2"/>
              </a:solidFill>
            </a:endParaRPr>
          </a:p>
        </p:txBody>
      </p:sp>
      <p:pic>
        <p:nvPicPr>
          <p:cNvPr id="127" name="Google Shape;127;p20"/>
          <p:cNvPicPr preferRelativeResize="0"/>
          <p:nvPr/>
        </p:nvPicPr>
        <p:blipFill>
          <a:blip r:embed="rId4">
            <a:alphaModFix/>
          </a:blip>
          <a:stretch>
            <a:fillRect/>
          </a:stretch>
        </p:blipFill>
        <p:spPr>
          <a:xfrm>
            <a:off x="7389250" y="1807425"/>
            <a:ext cx="163574" cy="552300"/>
          </a:xfrm>
          <a:prstGeom prst="rect">
            <a:avLst/>
          </a:prstGeom>
          <a:noFill/>
          <a:ln>
            <a:noFill/>
          </a:ln>
        </p:spPr>
      </p:pic>
      <p:sp>
        <p:nvSpPr>
          <p:cNvPr id="128" name="Google Shape;128;p20"/>
          <p:cNvSpPr txBox="1"/>
          <p:nvPr/>
        </p:nvSpPr>
        <p:spPr>
          <a:xfrm>
            <a:off x="7552825" y="1861900"/>
            <a:ext cx="15912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chemeClr val="dk1"/>
                </a:solidFill>
              </a:rPr>
              <a:t>overlook external factor</a:t>
            </a:r>
            <a:endParaRPr sz="1300" dirty="0">
              <a:solidFill>
                <a:schemeClr val="dk1"/>
              </a:solidFill>
            </a:endParaRPr>
          </a:p>
        </p:txBody>
      </p:sp>
      <p:pic>
        <p:nvPicPr>
          <p:cNvPr id="129" name="Google Shape;129;p20"/>
          <p:cNvPicPr preferRelativeResize="0"/>
          <p:nvPr/>
        </p:nvPicPr>
        <p:blipFill>
          <a:blip r:embed="rId4">
            <a:alphaModFix/>
          </a:blip>
          <a:stretch>
            <a:fillRect/>
          </a:stretch>
        </p:blipFill>
        <p:spPr>
          <a:xfrm>
            <a:off x="7171750" y="2430200"/>
            <a:ext cx="163574" cy="552300"/>
          </a:xfrm>
          <a:prstGeom prst="rect">
            <a:avLst/>
          </a:prstGeom>
          <a:noFill/>
          <a:ln>
            <a:noFill/>
          </a:ln>
        </p:spPr>
      </p:pic>
      <p:sp>
        <p:nvSpPr>
          <p:cNvPr id="130" name="Google Shape;130;p20"/>
          <p:cNvSpPr txBox="1"/>
          <p:nvPr/>
        </p:nvSpPr>
        <p:spPr>
          <a:xfrm>
            <a:off x="7335325" y="2484675"/>
            <a:ext cx="15912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chemeClr val="dk1"/>
                </a:solidFill>
              </a:rPr>
              <a:t>export role</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8" grpId="0"/>
      <p:bldP spid="13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New Setting: How Does Globalized Economy Differ?</a:t>
            </a:r>
            <a:endParaRPr sz="2400" b="1" i="0" u="none" strike="noStrike" cap="none" dirty="0">
              <a:solidFill>
                <a:schemeClr val="lt1"/>
              </a:solidFill>
            </a:endParaRPr>
          </a:p>
        </p:txBody>
      </p:sp>
      <p:sp>
        <p:nvSpPr>
          <p:cNvPr id="137" name="Google Shape;137;p21"/>
          <p:cNvSpPr txBox="1"/>
          <p:nvPr/>
        </p:nvSpPr>
        <p:spPr>
          <a:xfrm>
            <a:off x="447625" y="1350975"/>
            <a:ext cx="8626800" cy="3418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Change development logic </a:t>
            </a:r>
            <a:r>
              <a:rPr lang="en-US" sz="1700" i="1" dirty="0">
                <a:solidFill>
                  <a:schemeClr val="dk1"/>
                </a:solidFill>
              </a:rPr>
              <a:t>vs.</a:t>
            </a:r>
            <a:r>
              <a:rPr lang="en-US" sz="1700" dirty="0">
                <a:solidFill>
                  <a:schemeClr val="dk1"/>
                </a:solidFill>
              </a:rPr>
              <a:t> enclosed economy</a:t>
            </a:r>
            <a:endParaRPr sz="1700" dirty="0">
              <a:solidFill>
                <a:schemeClr val="dk1"/>
              </a:solidFill>
            </a:endParaRPr>
          </a:p>
          <a:p>
            <a:pPr marL="914400" lvl="1" indent="-336550" algn="l" rtl="0">
              <a:lnSpc>
                <a:spcPct val="115000"/>
              </a:lnSpc>
              <a:spcBef>
                <a:spcPts val="0"/>
              </a:spcBef>
              <a:spcAft>
                <a:spcPts val="0"/>
              </a:spcAft>
              <a:buClr>
                <a:schemeClr val="dk1"/>
              </a:buClr>
              <a:buSzPts val="1700"/>
              <a:buChar char="○"/>
            </a:pPr>
            <a:r>
              <a:rPr lang="en-US" dirty="0">
                <a:solidFill>
                  <a:schemeClr val="dk1"/>
                </a:solidFill>
              </a:rPr>
              <a:t>Local factors globally comparable and </a:t>
            </a:r>
            <a:r>
              <a:rPr lang="en-US" dirty="0" err="1">
                <a:solidFill>
                  <a:schemeClr val="dk1"/>
                </a:solidFill>
              </a:rPr>
              <a:t>liquidatable</a:t>
            </a:r>
            <a:r>
              <a:rPr lang="en-US" dirty="0">
                <a:solidFill>
                  <a:schemeClr val="dk1"/>
                </a:solidFill>
              </a:rPr>
              <a:t> </a:t>
            </a:r>
          </a:p>
          <a:p>
            <a:pPr marL="914400" lvl="1" indent="-336550" algn="l" rtl="0">
              <a:lnSpc>
                <a:spcPct val="115000"/>
              </a:lnSpc>
              <a:spcBef>
                <a:spcPts val="0"/>
              </a:spcBef>
              <a:spcAft>
                <a:spcPts val="0"/>
              </a:spcAft>
              <a:buClr>
                <a:schemeClr val="dk1"/>
              </a:buClr>
              <a:buSzPts val="1700"/>
              <a:buChar char="○"/>
            </a:pPr>
            <a:r>
              <a:rPr lang="en-US" dirty="0">
                <a:solidFill>
                  <a:schemeClr val="dk1"/>
                </a:solidFill>
              </a:rPr>
              <a:t>Earlier trade theory: comparative advantage, specialization </a:t>
            </a:r>
            <a:r>
              <a:rPr lang="en-US" sz="800" dirty="0">
                <a:solidFill>
                  <a:srgbClr val="B7B7B7"/>
                </a:solidFill>
              </a:rPr>
              <a:t>(H-O/R-V model)</a:t>
            </a:r>
            <a:endParaRPr sz="800" dirty="0">
              <a:solidFill>
                <a:srgbClr val="B7B7B7"/>
              </a:solidFill>
            </a:endParaRPr>
          </a:p>
          <a:p>
            <a:pPr marL="914400" lvl="1" indent="-336550" algn="l" rtl="0">
              <a:lnSpc>
                <a:spcPct val="115000"/>
              </a:lnSpc>
              <a:spcBef>
                <a:spcPts val="0"/>
              </a:spcBef>
              <a:spcAft>
                <a:spcPts val="0"/>
              </a:spcAft>
              <a:buClr>
                <a:schemeClr val="dk1"/>
              </a:buClr>
              <a:buSzPts val="1700"/>
              <a:buChar char="○"/>
            </a:pPr>
            <a:r>
              <a:rPr lang="en-US" dirty="0">
                <a:solidFill>
                  <a:schemeClr val="dk1"/>
                </a:solidFill>
              </a:rPr>
              <a:t>Newer trade theory: scale, firm selection, GVC/FDI </a:t>
            </a:r>
            <a:r>
              <a:rPr lang="en-US" sz="800" dirty="0">
                <a:solidFill>
                  <a:srgbClr val="B7B7B7"/>
                </a:solidFill>
              </a:rPr>
              <a:t>(Krugman 1979; Grossman and </a:t>
            </a:r>
            <a:r>
              <a:rPr lang="en-US" sz="800" dirty="0" err="1">
                <a:solidFill>
                  <a:srgbClr val="B7B7B7"/>
                </a:solidFill>
              </a:rPr>
              <a:t>Helpman</a:t>
            </a:r>
            <a:r>
              <a:rPr lang="en-US" sz="800" dirty="0">
                <a:solidFill>
                  <a:srgbClr val="B7B7B7"/>
                </a:solidFill>
              </a:rPr>
              <a:t> 1991; Melitz 2003; </a:t>
            </a:r>
            <a:r>
              <a:rPr lang="en-US" sz="800" dirty="0" err="1">
                <a:solidFill>
                  <a:srgbClr val="B7B7B7"/>
                </a:solidFill>
              </a:rPr>
              <a:t>Antras</a:t>
            </a:r>
            <a:r>
              <a:rPr lang="en-US" sz="800" dirty="0">
                <a:solidFill>
                  <a:srgbClr val="B7B7B7"/>
                </a:solidFill>
              </a:rPr>
              <a:t> 2015) </a:t>
            </a:r>
            <a:r>
              <a:rPr lang="en-US" dirty="0">
                <a:solidFill>
                  <a:schemeClr val="dk1"/>
                </a:solidFill>
              </a:rPr>
              <a:t>exports drive income/productivity/innovation</a:t>
            </a:r>
            <a:r>
              <a:rPr lang="en-US" sz="1200" dirty="0">
                <a:solidFill>
                  <a:schemeClr val="dk1"/>
                </a:solidFill>
              </a:rPr>
              <a:t> </a:t>
            </a:r>
            <a:r>
              <a:rPr lang="en-US" sz="800" dirty="0">
                <a:solidFill>
                  <a:srgbClr val="B7B7B7"/>
                </a:solidFill>
              </a:rPr>
              <a:t>(</a:t>
            </a:r>
            <a:r>
              <a:rPr lang="en-US" sz="800" dirty="0" err="1">
                <a:solidFill>
                  <a:srgbClr val="B7B7B7"/>
                </a:solidFill>
              </a:rPr>
              <a:t>Atkeson</a:t>
            </a:r>
            <a:r>
              <a:rPr lang="en-US" sz="800" dirty="0">
                <a:solidFill>
                  <a:srgbClr val="B7B7B7"/>
                </a:solidFill>
              </a:rPr>
              <a:t> &amp; Burstein 2010; Burstein &amp; Melitz 2013)</a:t>
            </a:r>
            <a:endParaRPr sz="800" dirty="0">
              <a:solidFill>
                <a:srgbClr val="B7B7B7"/>
              </a:solidFill>
            </a:endParaRPr>
          </a:p>
          <a:p>
            <a:pPr marL="914400" lvl="0" indent="457200" algn="l" rtl="0">
              <a:spcBef>
                <a:spcPts val="1000"/>
              </a:spcBef>
              <a:spcAft>
                <a:spcPts val="0"/>
              </a:spcAft>
              <a:buNone/>
            </a:pPr>
            <a:r>
              <a:rPr lang="en-US" sz="1800" b="1" dirty="0">
                <a:solidFill>
                  <a:srgbClr val="980000"/>
                </a:solidFill>
              </a:rPr>
              <a:t>⇒ </a:t>
            </a:r>
            <a:r>
              <a:rPr lang="en-US" sz="1600" b="1" dirty="0">
                <a:solidFill>
                  <a:srgbClr val="980000"/>
                </a:solidFill>
              </a:rPr>
              <a:t>Shift focus to external: demand/technology/FDI </a:t>
            </a:r>
            <a:endParaRPr sz="900" dirty="0">
              <a:solidFill>
                <a:schemeClr val="dk1"/>
              </a:solidFill>
            </a:endParaRPr>
          </a:p>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Exploit free trade</a:t>
            </a:r>
            <a:endParaRPr sz="1700" b="1"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US" dirty="0">
                <a:solidFill>
                  <a:schemeClr val="dk1"/>
                </a:solidFill>
              </a:rPr>
              <a:t>One-time gain, long-term uncertain </a:t>
            </a:r>
            <a:r>
              <a:rPr lang="en-US" sz="800" dirty="0">
                <a:solidFill>
                  <a:srgbClr val="B7B7B7"/>
                </a:solidFill>
              </a:rPr>
              <a:t>(Garret 2000)</a:t>
            </a:r>
            <a:r>
              <a:rPr lang="en-US" dirty="0">
                <a:solidFill>
                  <a:schemeClr val="dk1"/>
                </a:solidFill>
              </a:rPr>
              <a:t>; 10% explained by comp. adv. </a:t>
            </a:r>
            <a:r>
              <a:rPr lang="en-US" sz="800" dirty="0">
                <a:solidFill>
                  <a:srgbClr val="B7B7B7"/>
                </a:solidFill>
              </a:rPr>
              <a:t>(Osgood 2017)</a:t>
            </a:r>
            <a:endParaRPr sz="800" dirty="0">
              <a:solidFill>
                <a:srgbClr val="B7B7B7"/>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Assumptions may not hold: balanced trade, no friction, effective f/x ⇒ strategic trade theory, export-oriented model, developmental state model … </a:t>
            </a:r>
            <a:endParaRPr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US" dirty="0">
                <a:solidFill>
                  <a:schemeClr val="dk1"/>
                </a:solidFill>
              </a:rPr>
              <a:t>Interventions can create “artificial cost advantage” </a:t>
            </a:r>
            <a:r>
              <a:rPr lang="en-US" sz="800" dirty="0">
                <a:solidFill>
                  <a:srgbClr val="B7B7B7"/>
                </a:solidFill>
              </a:rPr>
              <a:t>(see modes in Eaton &amp; </a:t>
            </a:r>
            <a:r>
              <a:rPr lang="en-US" sz="800" dirty="0" err="1">
                <a:solidFill>
                  <a:srgbClr val="B7B7B7"/>
                </a:solidFill>
              </a:rPr>
              <a:t>Kortum</a:t>
            </a:r>
            <a:r>
              <a:rPr lang="en-US" sz="800" dirty="0">
                <a:solidFill>
                  <a:srgbClr val="B7B7B7"/>
                </a:solidFill>
              </a:rPr>
              <a:t> 2002; </a:t>
            </a:r>
            <a:r>
              <a:rPr lang="en-US" sz="800" dirty="0" err="1">
                <a:solidFill>
                  <a:srgbClr val="B7B7B7"/>
                </a:solidFill>
              </a:rPr>
              <a:t>Arkolakis</a:t>
            </a:r>
            <a:r>
              <a:rPr lang="en-US" sz="800" dirty="0">
                <a:solidFill>
                  <a:srgbClr val="B7B7B7"/>
                </a:solidFill>
              </a:rPr>
              <a:t> et al. 2018; Melitz 2003; </a:t>
            </a:r>
            <a:r>
              <a:rPr lang="en-US" sz="800" dirty="0" err="1">
                <a:solidFill>
                  <a:srgbClr val="B7B7B7"/>
                </a:solidFill>
              </a:rPr>
              <a:t>Costinot</a:t>
            </a:r>
            <a:r>
              <a:rPr lang="en-US" sz="800" dirty="0">
                <a:solidFill>
                  <a:srgbClr val="B7B7B7"/>
                </a:solidFill>
              </a:rPr>
              <a:t> et al. 2013; </a:t>
            </a:r>
            <a:r>
              <a:rPr lang="en-US" sz="800" dirty="0" err="1">
                <a:solidFill>
                  <a:srgbClr val="B7B7B7"/>
                </a:solidFill>
              </a:rPr>
              <a:t>Epifani</a:t>
            </a:r>
            <a:r>
              <a:rPr lang="en-US" sz="800" dirty="0">
                <a:solidFill>
                  <a:srgbClr val="B7B7B7"/>
                </a:solidFill>
              </a:rPr>
              <a:t> &amp; </a:t>
            </a:r>
            <a:r>
              <a:rPr lang="en-US" sz="800" dirty="0" err="1">
                <a:solidFill>
                  <a:srgbClr val="B7B7B7"/>
                </a:solidFill>
              </a:rPr>
              <a:t>Gancia</a:t>
            </a:r>
            <a:r>
              <a:rPr lang="en-US" sz="800" dirty="0">
                <a:solidFill>
                  <a:srgbClr val="B7B7B7"/>
                </a:solidFill>
              </a:rPr>
              <a:t> 2017) </a:t>
            </a:r>
            <a:endParaRPr sz="800" dirty="0">
              <a:solidFill>
                <a:srgbClr val="B7B7B7"/>
              </a:solidFill>
            </a:endParaRPr>
          </a:p>
          <a:p>
            <a:pPr marL="914400" lvl="0" indent="457200" algn="l" rtl="0">
              <a:spcBef>
                <a:spcPts val="1000"/>
              </a:spcBef>
              <a:spcAft>
                <a:spcPts val="0"/>
              </a:spcAft>
              <a:buNone/>
            </a:pPr>
            <a:r>
              <a:rPr lang="en-US" sz="1800" b="1" dirty="0">
                <a:solidFill>
                  <a:srgbClr val="980000"/>
                </a:solidFill>
              </a:rPr>
              <a:t>⇒ </a:t>
            </a:r>
            <a:r>
              <a:rPr lang="en-US" sz="1600" b="1" dirty="0">
                <a:solidFill>
                  <a:srgbClr val="980000"/>
                </a:solidFill>
              </a:rPr>
              <a:t>Create room for manipulative policies </a:t>
            </a:r>
            <a:endParaRPr sz="1600" b="1" dirty="0">
              <a:solidFill>
                <a:srgbClr val="98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895</TotalTime>
  <Words>2254</Words>
  <Application>Microsoft Macintosh PowerPoint</Application>
  <PresentationFormat>On-screen Show (16:9)</PresentationFormat>
  <Paragraphs>180</Paragraphs>
  <Slides>35</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41</cp:revision>
  <dcterms:modified xsi:type="dcterms:W3CDTF">2025-02-27T15:55:15Z</dcterms:modified>
</cp:coreProperties>
</file>